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8.xml" ContentType="application/vnd.openxmlformats-officedocument.presentationml.slide+xml"/>
  <Override PartName="/ppt/slideMasters/slideMaster8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theme/theme8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9.xml" ContentType="application/vnd.openxmlformats-officedocument.theme+xml"/>
  <Override PartName="/ppt/theme/theme5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  <p:sldMasterId id="2147483663" r:id="rId2"/>
    <p:sldMasterId id="2147483665" r:id="rId3"/>
    <p:sldMasterId id="2147483667" r:id="rId4"/>
    <p:sldMasterId id="2147483669" r:id="rId5"/>
    <p:sldMasterId id="2147483675" r:id="rId6"/>
    <p:sldMasterId id="2147483673" r:id="rId7"/>
    <p:sldMasterId id="2147483671" r:id="rId8"/>
  </p:sldMasterIdLst>
  <p:notesMasterIdLst>
    <p:notesMasterId r:id="rId31"/>
  </p:notesMasterIdLst>
  <p:sldIdLst>
    <p:sldId id="263" r:id="rId9"/>
    <p:sldId id="265" r:id="rId10"/>
    <p:sldId id="264" r:id="rId11"/>
    <p:sldId id="269" r:id="rId12"/>
    <p:sldId id="266" r:id="rId13"/>
    <p:sldId id="267" r:id="rId14"/>
    <p:sldId id="271" r:id="rId15"/>
    <p:sldId id="270" r:id="rId16"/>
    <p:sldId id="275" r:id="rId17"/>
    <p:sldId id="268" r:id="rId18"/>
    <p:sldId id="272" r:id="rId19"/>
    <p:sldId id="273" r:id="rId20"/>
    <p:sldId id="277" r:id="rId21"/>
    <p:sldId id="278" r:id="rId22"/>
    <p:sldId id="279" r:id="rId23"/>
    <p:sldId id="274" r:id="rId24"/>
    <p:sldId id="280" r:id="rId25"/>
    <p:sldId id="281" r:id="rId26"/>
    <p:sldId id="282" r:id="rId27"/>
    <p:sldId id="283" r:id="rId28"/>
    <p:sldId id="276" r:id="rId29"/>
    <p:sldId id="26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BA0"/>
    <a:srgbClr val="556774"/>
    <a:srgbClr val="E02136"/>
    <a:srgbClr val="042D56"/>
    <a:srgbClr val="FFFFFF"/>
    <a:srgbClr val="71C4EE"/>
    <a:srgbClr val="0F4B90"/>
    <a:srgbClr val="FDD400"/>
    <a:srgbClr val="11547F"/>
    <a:srgbClr val="FBB8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326"/>
    <p:restoredTop sz="88948"/>
  </p:normalViewPr>
  <p:slideViewPr>
    <p:cSldViewPr snapToGrid="0" snapToObjects="1">
      <p:cViewPr varScale="1">
        <p:scale>
          <a:sx n="109" d="100"/>
          <a:sy n="109" d="100"/>
        </p:scale>
        <p:origin x="17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customXml" Target="../customXml/item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5CA73-55BB-2940-B9C8-258CF110B1D8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7F4A3D-92C9-274C-AB2F-66BCB5D8AA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95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6B5B3B-5E1B-B445-9F70-3B0C20C2E9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041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F4A3D-92C9-274C-AB2F-66BCB5D8AA5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898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2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642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210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31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6337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D7BC970-CE20-4CB6-B4D5-FC800EEB2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776" y="457200"/>
            <a:ext cx="10413023" cy="483577"/>
          </a:xfrm>
          <a:prstGeom prst="rect">
            <a:avLst/>
          </a:prstGeom>
        </p:spPr>
        <p:txBody>
          <a:bodyPr/>
          <a:lstStyle>
            <a:lvl1pPr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257300"/>
            <a:ext cx="10515600" cy="44926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50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1487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299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088" y="-29206"/>
            <a:ext cx="10348912" cy="6900654"/>
          </a:xfrm>
          <a:prstGeom prst="rect">
            <a:avLst/>
          </a:prstGeom>
        </p:spPr>
      </p:pic>
      <p:sp>
        <p:nvSpPr>
          <p:cNvPr id="8" name="Rectangle 3"/>
          <p:cNvSpPr/>
          <p:nvPr userDrawn="1"/>
        </p:nvSpPr>
        <p:spPr>
          <a:xfrm>
            <a:off x="-195072" y="-81107"/>
            <a:ext cx="5478274" cy="7033662"/>
          </a:xfrm>
          <a:custGeom>
            <a:avLst/>
            <a:gdLst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5351929 w 5351929"/>
              <a:gd name="connsiteY2" fmla="*/ 6858000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2339788 w 5351929"/>
              <a:gd name="connsiteY2" fmla="*/ 6696635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1929" h="6871447">
                <a:moveTo>
                  <a:pt x="0" y="0"/>
                </a:moveTo>
                <a:lnTo>
                  <a:pt x="5351929" y="0"/>
                </a:lnTo>
                <a:lnTo>
                  <a:pt x="3482788" y="687144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/>
          <p:cNvSpPr/>
          <p:nvPr userDrawn="1"/>
        </p:nvSpPr>
        <p:spPr>
          <a:xfrm>
            <a:off x="1358590" y="-516404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704" y="5932436"/>
            <a:ext cx="2889503" cy="685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706" y="577493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541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371" y="-2703133"/>
            <a:ext cx="6377913" cy="9561133"/>
          </a:xfrm>
          <a:prstGeom prst="rect">
            <a:avLst/>
          </a:prstGeom>
        </p:spPr>
      </p:pic>
      <p:sp>
        <p:nvSpPr>
          <p:cNvPr id="18" name="Rectangle 3"/>
          <p:cNvSpPr/>
          <p:nvPr userDrawn="1"/>
        </p:nvSpPr>
        <p:spPr>
          <a:xfrm>
            <a:off x="-12582" y="-14288"/>
            <a:ext cx="7853319" cy="6886577"/>
          </a:xfrm>
          <a:custGeom>
            <a:avLst/>
            <a:gdLst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5351929 w 5351929"/>
              <a:gd name="connsiteY2" fmla="*/ 6858000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2339788 w 5351929"/>
              <a:gd name="connsiteY2" fmla="*/ 6696635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0 w 5351929"/>
              <a:gd name="connsiteY0" fmla="*/ 0 h 6886575"/>
              <a:gd name="connsiteX1" fmla="*/ 5351929 w 5351929"/>
              <a:gd name="connsiteY1" fmla="*/ 0 h 6886575"/>
              <a:gd name="connsiteX2" fmla="*/ 3482788 w 5351929"/>
              <a:gd name="connsiteY2" fmla="*/ 6871447 h 6886575"/>
              <a:gd name="connsiteX3" fmla="*/ 0 w 5351929"/>
              <a:gd name="connsiteY3" fmla="*/ 6886575 h 6886575"/>
              <a:gd name="connsiteX4" fmla="*/ 0 w 5351929"/>
              <a:gd name="connsiteY4" fmla="*/ 0 h 6886575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1871662 w 7223591"/>
              <a:gd name="connsiteY0" fmla="*/ 0 h 6872288"/>
              <a:gd name="connsiteX1" fmla="*/ 7223591 w 7223591"/>
              <a:gd name="connsiteY1" fmla="*/ 0 h 6872288"/>
              <a:gd name="connsiteX2" fmla="*/ 5354450 w 7223591"/>
              <a:gd name="connsiteY2" fmla="*/ 6871447 h 6872288"/>
              <a:gd name="connsiteX3" fmla="*/ 0 w 7223591"/>
              <a:gd name="connsiteY3" fmla="*/ 6872288 h 6872288"/>
              <a:gd name="connsiteX4" fmla="*/ 1871662 w 7223591"/>
              <a:gd name="connsiteY4" fmla="*/ 0 h 6872288"/>
              <a:gd name="connsiteX0" fmla="*/ 0 w 8952379"/>
              <a:gd name="connsiteY0" fmla="*/ 0 h 6872288"/>
              <a:gd name="connsiteX1" fmla="*/ 8952379 w 8952379"/>
              <a:gd name="connsiteY1" fmla="*/ 0 h 6872288"/>
              <a:gd name="connsiteX2" fmla="*/ 7083238 w 8952379"/>
              <a:gd name="connsiteY2" fmla="*/ 6871447 h 6872288"/>
              <a:gd name="connsiteX3" fmla="*/ 1728788 w 8952379"/>
              <a:gd name="connsiteY3" fmla="*/ 6872288 h 6872288"/>
              <a:gd name="connsiteX4" fmla="*/ 0 w 8952379"/>
              <a:gd name="connsiteY4" fmla="*/ 0 h 6872288"/>
              <a:gd name="connsiteX0" fmla="*/ 0 w 8952379"/>
              <a:gd name="connsiteY0" fmla="*/ 0 h 6871447"/>
              <a:gd name="connsiteX1" fmla="*/ 8952379 w 8952379"/>
              <a:gd name="connsiteY1" fmla="*/ 0 h 6871447"/>
              <a:gd name="connsiteX2" fmla="*/ 7083238 w 8952379"/>
              <a:gd name="connsiteY2" fmla="*/ 6871447 h 6871447"/>
              <a:gd name="connsiteX3" fmla="*/ 28575 w 8952379"/>
              <a:gd name="connsiteY3" fmla="*/ 6843713 h 6871447"/>
              <a:gd name="connsiteX4" fmla="*/ 0 w 8952379"/>
              <a:gd name="connsiteY4" fmla="*/ 0 h 6871447"/>
              <a:gd name="connsiteX0" fmla="*/ 0 w 8952379"/>
              <a:gd name="connsiteY0" fmla="*/ 0 h 6872288"/>
              <a:gd name="connsiteX1" fmla="*/ 8952379 w 8952379"/>
              <a:gd name="connsiteY1" fmla="*/ 0 h 6872288"/>
              <a:gd name="connsiteX2" fmla="*/ 7083238 w 8952379"/>
              <a:gd name="connsiteY2" fmla="*/ 6871447 h 6872288"/>
              <a:gd name="connsiteX3" fmla="*/ 57150 w 8952379"/>
              <a:gd name="connsiteY3" fmla="*/ 6872288 h 6872288"/>
              <a:gd name="connsiteX4" fmla="*/ 0 w 8952379"/>
              <a:gd name="connsiteY4" fmla="*/ 0 h 6872288"/>
              <a:gd name="connsiteX0" fmla="*/ 1776936 w 8895229"/>
              <a:gd name="connsiteY0" fmla="*/ 14288 h 6872288"/>
              <a:gd name="connsiteX1" fmla="*/ 8895229 w 8895229"/>
              <a:gd name="connsiteY1" fmla="*/ 0 h 6872288"/>
              <a:gd name="connsiteX2" fmla="*/ 7026088 w 8895229"/>
              <a:gd name="connsiteY2" fmla="*/ 6871447 h 6872288"/>
              <a:gd name="connsiteX3" fmla="*/ 0 w 8895229"/>
              <a:gd name="connsiteY3" fmla="*/ 6872288 h 6872288"/>
              <a:gd name="connsiteX4" fmla="*/ 1776936 w 8895229"/>
              <a:gd name="connsiteY4" fmla="*/ 14288 h 6872288"/>
              <a:gd name="connsiteX0" fmla="*/ 1080268 w 8895229"/>
              <a:gd name="connsiteY0" fmla="*/ 14288 h 6872288"/>
              <a:gd name="connsiteX1" fmla="*/ 8895229 w 8895229"/>
              <a:gd name="connsiteY1" fmla="*/ 0 h 6872288"/>
              <a:gd name="connsiteX2" fmla="*/ 7026088 w 8895229"/>
              <a:gd name="connsiteY2" fmla="*/ 6871447 h 6872288"/>
              <a:gd name="connsiteX3" fmla="*/ 0 w 8895229"/>
              <a:gd name="connsiteY3" fmla="*/ 6872288 h 6872288"/>
              <a:gd name="connsiteX4" fmla="*/ 1080268 w 8895229"/>
              <a:gd name="connsiteY4" fmla="*/ 14288 h 6872288"/>
              <a:gd name="connsiteX0" fmla="*/ 0 w 7814961"/>
              <a:gd name="connsiteY0" fmla="*/ 14288 h 6872288"/>
              <a:gd name="connsiteX1" fmla="*/ 7814961 w 7814961"/>
              <a:gd name="connsiteY1" fmla="*/ 0 h 6872288"/>
              <a:gd name="connsiteX2" fmla="*/ 5945820 w 7814961"/>
              <a:gd name="connsiteY2" fmla="*/ 6871447 h 6872288"/>
              <a:gd name="connsiteX3" fmla="*/ 199327 w 7814961"/>
              <a:gd name="connsiteY3" fmla="*/ 6872288 h 6872288"/>
              <a:gd name="connsiteX4" fmla="*/ 0 w 7814961"/>
              <a:gd name="connsiteY4" fmla="*/ 14288 h 6872288"/>
              <a:gd name="connsiteX0" fmla="*/ 0 w 7814961"/>
              <a:gd name="connsiteY0" fmla="*/ 14288 h 6886576"/>
              <a:gd name="connsiteX1" fmla="*/ 7814961 w 7814961"/>
              <a:gd name="connsiteY1" fmla="*/ 0 h 6886576"/>
              <a:gd name="connsiteX2" fmla="*/ 5945820 w 7814961"/>
              <a:gd name="connsiteY2" fmla="*/ 6871447 h 6886576"/>
              <a:gd name="connsiteX3" fmla="*/ 278 w 7814961"/>
              <a:gd name="connsiteY3" fmla="*/ 6886576 h 6886576"/>
              <a:gd name="connsiteX4" fmla="*/ 0 w 7814961"/>
              <a:gd name="connsiteY4" fmla="*/ 14288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4961" h="6886576">
                <a:moveTo>
                  <a:pt x="0" y="14288"/>
                </a:moveTo>
                <a:lnTo>
                  <a:pt x="7814961" y="0"/>
                </a:lnTo>
                <a:lnTo>
                  <a:pt x="5945820" y="6871447"/>
                </a:lnTo>
                <a:lnTo>
                  <a:pt x="278" y="6886576"/>
                </a:lnTo>
                <a:cubicBezTo>
                  <a:pt x="185" y="4595813"/>
                  <a:pt x="93" y="2305051"/>
                  <a:pt x="0" y="142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/>
          <p:cNvSpPr/>
          <p:nvPr userDrawn="1"/>
        </p:nvSpPr>
        <p:spPr>
          <a:xfrm>
            <a:off x="5869371" y="-516404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704" y="5932436"/>
            <a:ext cx="2889503" cy="685800"/>
          </a:xfrm>
          <a:prstGeom prst="rect">
            <a:avLst/>
          </a:prstGeom>
        </p:spPr>
      </p:pic>
      <p:sp>
        <p:nvSpPr>
          <p:cNvPr id="22" name="Parallelogram 28"/>
          <p:cNvSpPr/>
          <p:nvPr userDrawn="1"/>
        </p:nvSpPr>
        <p:spPr>
          <a:xfrm>
            <a:off x="965048" y="-65861"/>
            <a:ext cx="649381" cy="1817649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3" name="Parallelogram 28"/>
          <p:cNvSpPr/>
          <p:nvPr userDrawn="1"/>
        </p:nvSpPr>
        <p:spPr>
          <a:xfrm>
            <a:off x="5915857" y="-379658"/>
            <a:ext cx="342123" cy="957618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929BA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24" name="Parallelogram 28"/>
          <p:cNvSpPr/>
          <p:nvPr userDrawn="1"/>
        </p:nvSpPr>
        <p:spPr>
          <a:xfrm>
            <a:off x="3329067" y="6275336"/>
            <a:ext cx="342123" cy="957618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929BA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03" y="577493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48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882" y="-118535"/>
            <a:ext cx="7918259" cy="11870267"/>
          </a:xfrm>
          <a:prstGeom prst="rect">
            <a:avLst/>
          </a:prstGeom>
        </p:spPr>
      </p:pic>
      <p:sp>
        <p:nvSpPr>
          <p:cNvPr id="8" name="Rectangle 3"/>
          <p:cNvSpPr/>
          <p:nvPr userDrawn="1"/>
        </p:nvSpPr>
        <p:spPr>
          <a:xfrm>
            <a:off x="-13713" y="-14288"/>
            <a:ext cx="9267449" cy="6886577"/>
          </a:xfrm>
          <a:custGeom>
            <a:avLst/>
            <a:gdLst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5351929 w 5351929"/>
              <a:gd name="connsiteY2" fmla="*/ 6858000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2339788 w 5351929"/>
              <a:gd name="connsiteY2" fmla="*/ 6696635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0 w 5351929"/>
              <a:gd name="connsiteY0" fmla="*/ 0 h 6886575"/>
              <a:gd name="connsiteX1" fmla="*/ 5351929 w 5351929"/>
              <a:gd name="connsiteY1" fmla="*/ 0 h 6886575"/>
              <a:gd name="connsiteX2" fmla="*/ 3482788 w 5351929"/>
              <a:gd name="connsiteY2" fmla="*/ 6871447 h 6886575"/>
              <a:gd name="connsiteX3" fmla="*/ 0 w 5351929"/>
              <a:gd name="connsiteY3" fmla="*/ 6886575 h 6886575"/>
              <a:gd name="connsiteX4" fmla="*/ 0 w 5351929"/>
              <a:gd name="connsiteY4" fmla="*/ 0 h 6886575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1871662 w 7223591"/>
              <a:gd name="connsiteY0" fmla="*/ 0 h 6872288"/>
              <a:gd name="connsiteX1" fmla="*/ 7223591 w 7223591"/>
              <a:gd name="connsiteY1" fmla="*/ 0 h 6872288"/>
              <a:gd name="connsiteX2" fmla="*/ 5354450 w 7223591"/>
              <a:gd name="connsiteY2" fmla="*/ 6871447 h 6872288"/>
              <a:gd name="connsiteX3" fmla="*/ 0 w 7223591"/>
              <a:gd name="connsiteY3" fmla="*/ 6872288 h 6872288"/>
              <a:gd name="connsiteX4" fmla="*/ 1871662 w 7223591"/>
              <a:gd name="connsiteY4" fmla="*/ 0 h 6872288"/>
              <a:gd name="connsiteX0" fmla="*/ 0 w 8952379"/>
              <a:gd name="connsiteY0" fmla="*/ 0 h 6872288"/>
              <a:gd name="connsiteX1" fmla="*/ 8952379 w 8952379"/>
              <a:gd name="connsiteY1" fmla="*/ 0 h 6872288"/>
              <a:gd name="connsiteX2" fmla="*/ 7083238 w 8952379"/>
              <a:gd name="connsiteY2" fmla="*/ 6871447 h 6872288"/>
              <a:gd name="connsiteX3" fmla="*/ 1728788 w 8952379"/>
              <a:gd name="connsiteY3" fmla="*/ 6872288 h 6872288"/>
              <a:gd name="connsiteX4" fmla="*/ 0 w 8952379"/>
              <a:gd name="connsiteY4" fmla="*/ 0 h 6872288"/>
              <a:gd name="connsiteX0" fmla="*/ 0 w 8952379"/>
              <a:gd name="connsiteY0" fmla="*/ 0 h 6871447"/>
              <a:gd name="connsiteX1" fmla="*/ 8952379 w 8952379"/>
              <a:gd name="connsiteY1" fmla="*/ 0 h 6871447"/>
              <a:gd name="connsiteX2" fmla="*/ 7083238 w 8952379"/>
              <a:gd name="connsiteY2" fmla="*/ 6871447 h 6871447"/>
              <a:gd name="connsiteX3" fmla="*/ 28575 w 8952379"/>
              <a:gd name="connsiteY3" fmla="*/ 6843713 h 6871447"/>
              <a:gd name="connsiteX4" fmla="*/ 0 w 8952379"/>
              <a:gd name="connsiteY4" fmla="*/ 0 h 6871447"/>
              <a:gd name="connsiteX0" fmla="*/ 0 w 8952379"/>
              <a:gd name="connsiteY0" fmla="*/ 0 h 6872288"/>
              <a:gd name="connsiteX1" fmla="*/ 8952379 w 8952379"/>
              <a:gd name="connsiteY1" fmla="*/ 0 h 6872288"/>
              <a:gd name="connsiteX2" fmla="*/ 7083238 w 8952379"/>
              <a:gd name="connsiteY2" fmla="*/ 6871447 h 6872288"/>
              <a:gd name="connsiteX3" fmla="*/ 57150 w 8952379"/>
              <a:gd name="connsiteY3" fmla="*/ 6872288 h 6872288"/>
              <a:gd name="connsiteX4" fmla="*/ 0 w 8952379"/>
              <a:gd name="connsiteY4" fmla="*/ 0 h 6872288"/>
              <a:gd name="connsiteX0" fmla="*/ 1776936 w 8895229"/>
              <a:gd name="connsiteY0" fmla="*/ 14288 h 6872288"/>
              <a:gd name="connsiteX1" fmla="*/ 8895229 w 8895229"/>
              <a:gd name="connsiteY1" fmla="*/ 0 h 6872288"/>
              <a:gd name="connsiteX2" fmla="*/ 7026088 w 8895229"/>
              <a:gd name="connsiteY2" fmla="*/ 6871447 h 6872288"/>
              <a:gd name="connsiteX3" fmla="*/ 0 w 8895229"/>
              <a:gd name="connsiteY3" fmla="*/ 6872288 h 6872288"/>
              <a:gd name="connsiteX4" fmla="*/ 1776936 w 8895229"/>
              <a:gd name="connsiteY4" fmla="*/ 14288 h 6872288"/>
              <a:gd name="connsiteX0" fmla="*/ 1080268 w 8895229"/>
              <a:gd name="connsiteY0" fmla="*/ 14288 h 6872288"/>
              <a:gd name="connsiteX1" fmla="*/ 8895229 w 8895229"/>
              <a:gd name="connsiteY1" fmla="*/ 0 h 6872288"/>
              <a:gd name="connsiteX2" fmla="*/ 7026088 w 8895229"/>
              <a:gd name="connsiteY2" fmla="*/ 6871447 h 6872288"/>
              <a:gd name="connsiteX3" fmla="*/ 0 w 8895229"/>
              <a:gd name="connsiteY3" fmla="*/ 6872288 h 6872288"/>
              <a:gd name="connsiteX4" fmla="*/ 1080268 w 8895229"/>
              <a:gd name="connsiteY4" fmla="*/ 14288 h 6872288"/>
              <a:gd name="connsiteX0" fmla="*/ 0 w 7814961"/>
              <a:gd name="connsiteY0" fmla="*/ 14288 h 6872288"/>
              <a:gd name="connsiteX1" fmla="*/ 7814961 w 7814961"/>
              <a:gd name="connsiteY1" fmla="*/ 0 h 6872288"/>
              <a:gd name="connsiteX2" fmla="*/ 5945820 w 7814961"/>
              <a:gd name="connsiteY2" fmla="*/ 6871447 h 6872288"/>
              <a:gd name="connsiteX3" fmla="*/ 199327 w 7814961"/>
              <a:gd name="connsiteY3" fmla="*/ 6872288 h 6872288"/>
              <a:gd name="connsiteX4" fmla="*/ 0 w 7814961"/>
              <a:gd name="connsiteY4" fmla="*/ 14288 h 6872288"/>
              <a:gd name="connsiteX0" fmla="*/ 0 w 7814961"/>
              <a:gd name="connsiteY0" fmla="*/ 14288 h 6886576"/>
              <a:gd name="connsiteX1" fmla="*/ 7814961 w 7814961"/>
              <a:gd name="connsiteY1" fmla="*/ 0 h 6886576"/>
              <a:gd name="connsiteX2" fmla="*/ 5945820 w 7814961"/>
              <a:gd name="connsiteY2" fmla="*/ 6871447 h 6886576"/>
              <a:gd name="connsiteX3" fmla="*/ 278 w 7814961"/>
              <a:gd name="connsiteY3" fmla="*/ 6886576 h 6886576"/>
              <a:gd name="connsiteX4" fmla="*/ 0 w 7814961"/>
              <a:gd name="connsiteY4" fmla="*/ 14288 h 6886576"/>
              <a:gd name="connsiteX0" fmla="*/ 0 w 9222185"/>
              <a:gd name="connsiteY0" fmla="*/ 14288 h 6886576"/>
              <a:gd name="connsiteX1" fmla="*/ 9222185 w 9222185"/>
              <a:gd name="connsiteY1" fmla="*/ 0 h 6886576"/>
              <a:gd name="connsiteX2" fmla="*/ 7353044 w 9222185"/>
              <a:gd name="connsiteY2" fmla="*/ 6871447 h 6886576"/>
              <a:gd name="connsiteX3" fmla="*/ 1407502 w 9222185"/>
              <a:gd name="connsiteY3" fmla="*/ 6886576 h 6886576"/>
              <a:gd name="connsiteX4" fmla="*/ 0 w 9222185"/>
              <a:gd name="connsiteY4" fmla="*/ 14288 h 6886576"/>
              <a:gd name="connsiteX0" fmla="*/ 0 w 9222185"/>
              <a:gd name="connsiteY0" fmla="*/ 14288 h 6871447"/>
              <a:gd name="connsiteX1" fmla="*/ 9222185 w 9222185"/>
              <a:gd name="connsiteY1" fmla="*/ 0 h 6871447"/>
              <a:gd name="connsiteX2" fmla="*/ 7353044 w 9222185"/>
              <a:gd name="connsiteY2" fmla="*/ 6871447 h 6871447"/>
              <a:gd name="connsiteX3" fmla="*/ 10860 w 9222185"/>
              <a:gd name="connsiteY3" fmla="*/ 6865311 h 6871447"/>
              <a:gd name="connsiteX4" fmla="*/ 0 w 9222185"/>
              <a:gd name="connsiteY4" fmla="*/ 14288 h 6871447"/>
              <a:gd name="connsiteX0" fmla="*/ 0 w 9222185"/>
              <a:gd name="connsiteY0" fmla="*/ 14288 h 6886576"/>
              <a:gd name="connsiteX1" fmla="*/ 9222185 w 9222185"/>
              <a:gd name="connsiteY1" fmla="*/ 0 h 6886576"/>
              <a:gd name="connsiteX2" fmla="*/ 7353044 w 9222185"/>
              <a:gd name="connsiteY2" fmla="*/ 6871447 h 6886576"/>
              <a:gd name="connsiteX3" fmla="*/ 280 w 9222185"/>
              <a:gd name="connsiteY3" fmla="*/ 6886576 h 6886576"/>
              <a:gd name="connsiteX4" fmla="*/ 0 w 9222185"/>
              <a:gd name="connsiteY4" fmla="*/ 14288 h 6886576"/>
              <a:gd name="connsiteX0" fmla="*/ 401786 w 9221906"/>
              <a:gd name="connsiteY0" fmla="*/ 322633 h 6886576"/>
              <a:gd name="connsiteX1" fmla="*/ 9221906 w 9221906"/>
              <a:gd name="connsiteY1" fmla="*/ 0 h 6886576"/>
              <a:gd name="connsiteX2" fmla="*/ 7352765 w 9221906"/>
              <a:gd name="connsiteY2" fmla="*/ 6871447 h 6886576"/>
              <a:gd name="connsiteX3" fmla="*/ 1 w 9221906"/>
              <a:gd name="connsiteY3" fmla="*/ 6886576 h 6886576"/>
              <a:gd name="connsiteX4" fmla="*/ 401786 w 9221906"/>
              <a:gd name="connsiteY4" fmla="*/ 322633 h 6886576"/>
              <a:gd name="connsiteX0" fmla="*/ 0 w 9222184"/>
              <a:gd name="connsiteY0" fmla="*/ 3656 h 6886576"/>
              <a:gd name="connsiteX1" fmla="*/ 9222184 w 9222184"/>
              <a:gd name="connsiteY1" fmla="*/ 0 h 6886576"/>
              <a:gd name="connsiteX2" fmla="*/ 7353043 w 9222184"/>
              <a:gd name="connsiteY2" fmla="*/ 6871447 h 6886576"/>
              <a:gd name="connsiteX3" fmla="*/ 279 w 9222184"/>
              <a:gd name="connsiteY3" fmla="*/ 6886576 h 6886576"/>
              <a:gd name="connsiteX4" fmla="*/ 0 w 9222184"/>
              <a:gd name="connsiteY4" fmla="*/ 365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22184" h="6886576">
                <a:moveTo>
                  <a:pt x="0" y="3656"/>
                </a:moveTo>
                <a:lnTo>
                  <a:pt x="9222184" y="0"/>
                </a:lnTo>
                <a:lnTo>
                  <a:pt x="7353043" y="6871447"/>
                </a:lnTo>
                <a:lnTo>
                  <a:pt x="279" y="6886576"/>
                </a:lnTo>
                <a:cubicBezTo>
                  <a:pt x="186" y="4595813"/>
                  <a:pt x="93" y="2294419"/>
                  <a:pt x="0" y="36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/>
          <p:cNvSpPr/>
          <p:nvPr userDrawn="1"/>
        </p:nvSpPr>
        <p:spPr>
          <a:xfrm>
            <a:off x="5869371" y="-516404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704" y="5932436"/>
            <a:ext cx="2889503" cy="685800"/>
          </a:xfrm>
          <a:prstGeom prst="rect">
            <a:avLst/>
          </a:prstGeom>
        </p:spPr>
      </p:pic>
      <p:sp>
        <p:nvSpPr>
          <p:cNvPr id="12" name="Parallelogram 28"/>
          <p:cNvSpPr/>
          <p:nvPr userDrawn="1"/>
        </p:nvSpPr>
        <p:spPr>
          <a:xfrm>
            <a:off x="965048" y="-65861"/>
            <a:ext cx="649381" cy="1817649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3" name="Parallelogram 28"/>
          <p:cNvSpPr/>
          <p:nvPr userDrawn="1"/>
        </p:nvSpPr>
        <p:spPr>
          <a:xfrm>
            <a:off x="5915857" y="-379658"/>
            <a:ext cx="342123" cy="957618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929BA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4" name="Parallelogram 28"/>
          <p:cNvSpPr/>
          <p:nvPr userDrawn="1"/>
        </p:nvSpPr>
        <p:spPr>
          <a:xfrm>
            <a:off x="3329067" y="6275336"/>
            <a:ext cx="342123" cy="957618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929BA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706" y="577493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512" y="0"/>
            <a:ext cx="10284943" cy="6858000"/>
          </a:xfrm>
          <a:prstGeom prst="rect">
            <a:avLst/>
          </a:prstGeom>
        </p:spPr>
      </p:pic>
      <p:sp>
        <p:nvSpPr>
          <p:cNvPr id="8" name="Rectangle 3"/>
          <p:cNvSpPr/>
          <p:nvPr userDrawn="1"/>
        </p:nvSpPr>
        <p:spPr>
          <a:xfrm>
            <a:off x="-1879994" y="1"/>
            <a:ext cx="7223591" cy="6872288"/>
          </a:xfrm>
          <a:custGeom>
            <a:avLst/>
            <a:gdLst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5351929 w 5351929"/>
              <a:gd name="connsiteY2" fmla="*/ 6858000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58000"/>
              <a:gd name="connsiteX1" fmla="*/ 5351929 w 5351929"/>
              <a:gd name="connsiteY1" fmla="*/ 0 h 6858000"/>
              <a:gd name="connsiteX2" fmla="*/ 2339788 w 5351929"/>
              <a:gd name="connsiteY2" fmla="*/ 6696635 h 6858000"/>
              <a:gd name="connsiteX3" fmla="*/ 0 w 5351929"/>
              <a:gd name="connsiteY3" fmla="*/ 6858000 h 6858000"/>
              <a:gd name="connsiteX4" fmla="*/ 0 w 5351929"/>
              <a:gd name="connsiteY4" fmla="*/ 0 h 6858000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0 w 5351929"/>
              <a:gd name="connsiteY0" fmla="*/ 0 h 6886575"/>
              <a:gd name="connsiteX1" fmla="*/ 5351929 w 5351929"/>
              <a:gd name="connsiteY1" fmla="*/ 0 h 6886575"/>
              <a:gd name="connsiteX2" fmla="*/ 3482788 w 5351929"/>
              <a:gd name="connsiteY2" fmla="*/ 6871447 h 6886575"/>
              <a:gd name="connsiteX3" fmla="*/ 0 w 5351929"/>
              <a:gd name="connsiteY3" fmla="*/ 6886575 h 6886575"/>
              <a:gd name="connsiteX4" fmla="*/ 0 w 5351929"/>
              <a:gd name="connsiteY4" fmla="*/ 0 h 6886575"/>
              <a:gd name="connsiteX0" fmla="*/ 0 w 5351929"/>
              <a:gd name="connsiteY0" fmla="*/ 0 h 6871447"/>
              <a:gd name="connsiteX1" fmla="*/ 5351929 w 5351929"/>
              <a:gd name="connsiteY1" fmla="*/ 0 h 6871447"/>
              <a:gd name="connsiteX2" fmla="*/ 3482788 w 5351929"/>
              <a:gd name="connsiteY2" fmla="*/ 6871447 h 6871447"/>
              <a:gd name="connsiteX3" fmla="*/ 0 w 5351929"/>
              <a:gd name="connsiteY3" fmla="*/ 6858000 h 6871447"/>
              <a:gd name="connsiteX4" fmla="*/ 0 w 5351929"/>
              <a:gd name="connsiteY4" fmla="*/ 0 h 6871447"/>
              <a:gd name="connsiteX0" fmla="*/ 1871662 w 7223591"/>
              <a:gd name="connsiteY0" fmla="*/ 0 h 6872288"/>
              <a:gd name="connsiteX1" fmla="*/ 7223591 w 7223591"/>
              <a:gd name="connsiteY1" fmla="*/ 0 h 6872288"/>
              <a:gd name="connsiteX2" fmla="*/ 5354450 w 7223591"/>
              <a:gd name="connsiteY2" fmla="*/ 6871447 h 6872288"/>
              <a:gd name="connsiteX3" fmla="*/ 0 w 7223591"/>
              <a:gd name="connsiteY3" fmla="*/ 6872288 h 6872288"/>
              <a:gd name="connsiteX4" fmla="*/ 1871662 w 7223591"/>
              <a:gd name="connsiteY4" fmla="*/ 0 h 687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23591" h="6872288">
                <a:moveTo>
                  <a:pt x="1871662" y="0"/>
                </a:moveTo>
                <a:lnTo>
                  <a:pt x="7223591" y="0"/>
                </a:lnTo>
                <a:lnTo>
                  <a:pt x="5354450" y="6871447"/>
                </a:lnTo>
                <a:lnTo>
                  <a:pt x="0" y="6872288"/>
                </a:lnTo>
                <a:lnTo>
                  <a:pt x="1871662" y="0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/>
          <p:cNvSpPr/>
          <p:nvPr userDrawn="1"/>
        </p:nvSpPr>
        <p:spPr>
          <a:xfrm>
            <a:off x="1358590" y="-516404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704" y="5932436"/>
            <a:ext cx="2889503" cy="685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491" y="5774930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7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57" y="-636499"/>
            <a:ext cx="12194058" cy="8130998"/>
          </a:xfrm>
          <a:prstGeom prst="rect">
            <a:avLst/>
          </a:prstGeom>
        </p:spPr>
      </p:pic>
      <p:sp>
        <p:nvSpPr>
          <p:cNvPr id="8" name="Parallelogram 7"/>
          <p:cNvSpPr/>
          <p:nvPr userDrawn="1"/>
        </p:nvSpPr>
        <p:spPr>
          <a:xfrm>
            <a:off x="2362199" y="5556755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9" name="Parallelogram 8"/>
          <p:cNvSpPr/>
          <p:nvPr userDrawn="1"/>
        </p:nvSpPr>
        <p:spPr>
          <a:xfrm>
            <a:off x="8826191" y="-516404"/>
            <a:ext cx="1003609" cy="1817649"/>
          </a:xfrm>
          <a:prstGeom prst="parallelogram">
            <a:avLst>
              <a:gd name="adj" fmla="val 48770"/>
            </a:avLst>
          </a:prstGeom>
          <a:solidFill>
            <a:srgbClr val="042D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0" name="Title 17"/>
          <p:cNvSpPr txBox="1">
            <a:spLocks/>
          </p:cNvSpPr>
          <p:nvPr userDrawn="1"/>
        </p:nvSpPr>
        <p:spPr>
          <a:xfrm>
            <a:off x="1234441" y="3105835"/>
            <a:ext cx="9723120" cy="646331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1" kern="1200" cap="all" baseline="0">
                <a:solidFill>
                  <a:srgbClr val="0067B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4000" b="0" dirty="0">
              <a:solidFill>
                <a:srgbClr val="E02136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528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491" y="5774930"/>
            <a:ext cx="1828800" cy="1828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069" y="5942596"/>
            <a:ext cx="2722418" cy="685800"/>
          </a:xfrm>
          <a:prstGeom prst="rect">
            <a:avLst/>
          </a:prstGeom>
        </p:spPr>
      </p:pic>
      <p:sp>
        <p:nvSpPr>
          <p:cNvPr id="9" name="Rectangle 7"/>
          <p:cNvSpPr/>
          <p:nvPr userDrawn="1"/>
        </p:nvSpPr>
        <p:spPr>
          <a:xfrm>
            <a:off x="-144378" y="473886"/>
            <a:ext cx="7912660" cy="495647"/>
          </a:xfrm>
          <a:custGeom>
            <a:avLst/>
            <a:gdLst>
              <a:gd name="connsiteX0" fmla="*/ 0 w 7772617"/>
              <a:gd name="connsiteY0" fmla="*/ 0 h 495647"/>
              <a:gd name="connsiteX1" fmla="*/ 7772617 w 7772617"/>
              <a:gd name="connsiteY1" fmla="*/ 0 h 495647"/>
              <a:gd name="connsiteX2" fmla="*/ 7772617 w 7772617"/>
              <a:gd name="connsiteY2" fmla="*/ 495647 h 495647"/>
              <a:gd name="connsiteX3" fmla="*/ 0 w 7772617"/>
              <a:gd name="connsiteY3" fmla="*/ 495647 h 495647"/>
              <a:gd name="connsiteX4" fmla="*/ 0 w 7772617"/>
              <a:gd name="connsiteY4" fmla="*/ 0 h 495647"/>
              <a:gd name="connsiteX0" fmla="*/ 0 w 7912660"/>
              <a:gd name="connsiteY0" fmla="*/ 0 h 495647"/>
              <a:gd name="connsiteX1" fmla="*/ 7912660 w 7912660"/>
              <a:gd name="connsiteY1" fmla="*/ 0 h 495647"/>
              <a:gd name="connsiteX2" fmla="*/ 7772617 w 7912660"/>
              <a:gd name="connsiteY2" fmla="*/ 495647 h 495647"/>
              <a:gd name="connsiteX3" fmla="*/ 0 w 7912660"/>
              <a:gd name="connsiteY3" fmla="*/ 495647 h 495647"/>
              <a:gd name="connsiteX4" fmla="*/ 0 w 7912660"/>
              <a:gd name="connsiteY4" fmla="*/ 0 h 495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2660" h="495647">
                <a:moveTo>
                  <a:pt x="0" y="0"/>
                </a:moveTo>
                <a:lnTo>
                  <a:pt x="7912660" y="0"/>
                </a:lnTo>
                <a:lnTo>
                  <a:pt x="7772617" y="495647"/>
                </a:lnTo>
                <a:lnTo>
                  <a:pt x="0" y="495647"/>
                </a:lnTo>
                <a:lnTo>
                  <a:pt x="0" y="0"/>
                </a:lnTo>
                <a:close/>
              </a:path>
            </a:pathLst>
          </a:custGeom>
          <a:solidFill>
            <a:srgbClr val="0F4B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28"/>
          <p:cNvSpPr/>
          <p:nvPr userDrawn="1"/>
        </p:nvSpPr>
        <p:spPr>
          <a:xfrm>
            <a:off x="581993" y="-569855"/>
            <a:ext cx="649381" cy="1817649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3837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/>
          <p:nvPr userDrawn="1"/>
        </p:nvSpPr>
        <p:spPr>
          <a:xfrm>
            <a:off x="-144378" y="473886"/>
            <a:ext cx="7912660" cy="495647"/>
          </a:xfrm>
          <a:custGeom>
            <a:avLst/>
            <a:gdLst>
              <a:gd name="connsiteX0" fmla="*/ 0 w 7772617"/>
              <a:gd name="connsiteY0" fmla="*/ 0 h 495647"/>
              <a:gd name="connsiteX1" fmla="*/ 7772617 w 7772617"/>
              <a:gd name="connsiteY1" fmla="*/ 0 h 495647"/>
              <a:gd name="connsiteX2" fmla="*/ 7772617 w 7772617"/>
              <a:gd name="connsiteY2" fmla="*/ 495647 h 495647"/>
              <a:gd name="connsiteX3" fmla="*/ 0 w 7772617"/>
              <a:gd name="connsiteY3" fmla="*/ 495647 h 495647"/>
              <a:gd name="connsiteX4" fmla="*/ 0 w 7772617"/>
              <a:gd name="connsiteY4" fmla="*/ 0 h 495647"/>
              <a:gd name="connsiteX0" fmla="*/ 0 w 7912660"/>
              <a:gd name="connsiteY0" fmla="*/ 0 h 495647"/>
              <a:gd name="connsiteX1" fmla="*/ 7912660 w 7912660"/>
              <a:gd name="connsiteY1" fmla="*/ 0 h 495647"/>
              <a:gd name="connsiteX2" fmla="*/ 7772617 w 7912660"/>
              <a:gd name="connsiteY2" fmla="*/ 495647 h 495647"/>
              <a:gd name="connsiteX3" fmla="*/ 0 w 7912660"/>
              <a:gd name="connsiteY3" fmla="*/ 495647 h 495647"/>
              <a:gd name="connsiteX4" fmla="*/ 0 w 7912660"/>
              <a:gd name="connsiteY4" fmla="*/ 0 h 495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2660" h="495647">
                <a:moveTo>
                  <a:pt x="0" y="0"/>
                </a:moveTo>
                <a:lnTo>
                  <a:pt x="7912660" y="0"/>
                </a:lnTo>
                <a:lnTo>
                  <a:pt x="7772617" y="495647"/>
                </a:lnTo>
                <a:lnTo>
                  <a:pt x="0" y="495647"/>
                </a:lnTo>
                <a:lnTo>
                  <a:pt x="0" y="0"/>
                </a:lnTo>
                <a:close/>
              </a:path>
            </a:pathLst>
          </a:custGeom>
          <a:solidFill>
            <a:srgbClr val="0F4B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28"/>
          <p:cNvSpPr/>
          <p:nvPr userDrawn="1"/>
        </p:nvSpPr>
        <p:spPr>
          <a:xfrm>
            <a:off x="581993" y="-569855"/>
            <a:ext cx="649381" cy="1817649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165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494" y="-1418519"/>
            <a:ext cx="12825482" cy="855203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06330" y="6474671"/>
            <a:ext cx="31598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Icons designed by </a:t>
            </a:r>
            <a:r>
              <a:rPr lang="en-US" sz="1000" dirty="0" err="1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Madebyoliver</a:t>
            </a:r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 from </a:t>
            </a:r>
            <a:r>
              <a:rPr lang="en-US" sz="1000" dirty="0" err="1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Flaticon</a:t>
            </a:r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.</a:t>
            </a:r>
          </a:p>
        </p:txBody>
      </p:sp>
      <p:sp>
        <p:nvSpPr>
          <p:cNvPr id="9" name="Parallelogram 28"/>
          <p:cNvSpPr/>
          <p:nvPr userDrawn="1"/>
        </p:nvSpPr>
        <p:spPr>
          <a:xfrm>
            <a:off x="5514975" y="-354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0" name="Parallelogram 28"/>
          <p:cNvSpPr/>
          <p:nvPr userDrawn="1"/>
        </p:nvSpPr>
        <p:spPr>
          <a:xfrm>
            <a:off x="4953002" y="537810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1" name="Parallelogram 28"/>
          <p:cNvSpPr/>
          <p:nvPr userDrawn="1"/>
        </p:nvSpPr>
        <p:spPr>
          <a:xfrm>
            <a:off x="2233614" y="3385123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2" name="Parallelogram 28"/>
          <p:cNvSpPr/>
          <p:nvPr userDrawn="1"/>
        </p:nvSpPr>
        <p:spPr>
          <a:xfrm>
            <a:off x="7743827" y="5111527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3" name="Parallelogram 28"/>
          <p:cNvSpPr/>
          <p:nvPr userDrawn="1"/>
        </p:nvSpPr>
        <p:spPr>
          <a:xfrm>
            <a:off x="8886827" y="4871377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01" y="2505047"/>
            <a:ext cx="5692626" cy="19224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3508" y="1127222"/>
            <a:ext cx="160934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36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rchelp@ku.edu" TargetMode="External"/><Relationship Id="rId2" Type="http://schemas.openxmlformats.org/officeDocument/2006/relationships/hyperlink" Target="https://crc.ku.edu/hpc/meetings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c.ku.edu/hpc/slurm/workshop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rc.ku.edu/hpc/slurm/how-to#options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lurm.schedmd.com/sbatch.html" TargetMode="External"/><Relationship Id="rId2" Type="http://schemas.openxmlformats.org/officeDocument/2006/relationships/hyperlink" Target="https://crc.ku.edu/hpc/slurm/how-to#options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36429" y="623984"/>
            <a:ext cx="66244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FFFFFF"/>
                </a:solidFill>
                <a:latin typeface="Arial" charset="0"/>
                <a:ea typeface="Gotham Medium" charset="0"/>
                <a:cs typeface="Gotham Medium" charset="0"/>
              </a:rPr>
              <a:t>Center for Research Computing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05864" y="1527807"/>
            <a:ext cx="10031508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500"/>
              </a:lnSpc>
            </a:pPr>
            <a:r>
              <a:rPr lang="en-US" sz="6800" i="1" dirty="0">
                <a:solidFill>
                  <a:srgbClr val="FFFFFF"/>
                </a:solidFill>
                <a:latin typeface="Times Roman" charset="0"/>
                <a:ea typeface="Chronicle Display Light" charset="0"/>
                <a:cs typeface="Chronicle Display Light" charset="0"/>
              </a:rPr>
              <a:t>SLURM</a:t>
            </a:r>
            <a:br>
              <a:rPr lang="en-US" sz="6800" i="1" dirty="0">
                <a:solidFill>
                  <a:srgbClr val="FFFFFF"/>
                </a:solidFill>
                <a:latin typeface="Times Roman" charset="0"/>
                <a:ea typeface="Chronicle Display Light" charset="0"/>
                <a:cs typeface="Chronicle Display Light" charset="0"/>
              </a:rPr>
            </a:br>
            <a:r>
              <a:rPr lang="en-US" sz="6800" i="1" dirty="0">
                <a:solidFill>
                  <a:srgbClr val="FFFFFF"/>
                </a:solidFill>
                <a:latin typeface="Times Roman" charset="0"/>
                <a:ea typeface="Chronicle Display Light" charset="0"/>
                <a:cs typeface="Chronicle Display Light" charset="0"/>
              </a:rPr>
              <a:t>Transition</a:t>
            </a:r>
            <a:br>
              <a:rPr lang="en-US" sz="6800" i="1" dirty="0">
                <a:solidFill>
                  <a:srgbClr val="FFFFFF"/>
                </a:solidFill>
                <a:latin typeface="Times Roman" charset="0"/>
                <a:ea typeface="Chronicle Display Light" charset="0"/>
                <a:cs typeface="Chronicle Display Light" charset="0"/>
              </a:rPr>
            </a:br>
            <a:endParaRPr lang="en-US" sz="6800" i="1" dirty="0">
              <a:solidFill>
                <a:srgbClr val="FFFFFF"/>
              </a:solidFill>
              <a:latin typeface="Times Roman" charset="0"/>
              <a:ea typeface="Chronicle Display Light" charset="0"/>
              <a:cs typeface="Chronicle Display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39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8000" dirty="0"/>
              <a:t>November 6th </a:t>
            </a:r>
            <a:r>
              <a:rPr lang="en-US" sz="8000" dirty="0" smtClean="0"/>
              <a:t>2018</a:t>
            </a:r>
          </a:p>
          <a:p>
            <a:pPr marL="0" indent="0" algn="ctr">
              <a:buNone/>
            </a:pPr>
            <a:r>
              <a:rPr lang="en-US" sz="8000" dirty="0" smtClean="0"/>
              <a:t>8:00 </a:t>
            </a:r>
            <a:r>
              <a:rPr lang="en-US" sz="8000" dirty="0"/>
              <a:t>AM </a:t>
            </a:r>
            <a:r>
              <a:rPr lang="en-US" sz="8000" dirty="0" smtClean="0"/>
              <a:t>CST</a:t>
            </a:r>
          </a:p>
          <a:p>
            <a:pPr marL="0" indent="0" algn="ctr">
              <a:buNone/>
            </a:pPr>
            <a:endParaRPr lang="en-US" sz="8000" dirty="0" smtClean="0"/>
          </a:p>
          <a:p>
            <a:pPr marL="0" indent="0" algn="ctr">
              <a:buNone/>
            </a:pPr>
            <a:r>
              <a:rPr lang="en-US" sz="2400" dirty="0" smtClean="0"/>
              <a:t>https://crc.ku.edu/hpc/slurm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704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Presentation intended for users comfortable with Moab commands and #MSUB options</a:t>
            </a:r>
          </a:p>
          <a:p>
            <a:pPr lvl="1"/>
            <a:r>
              <a:rPr lang="en-US" dirty="0" smtClean="0"/>
              <a:t>New users can find tutorial for Moab at </a:t>
            </a:r>
            <a:r>
              <a:rPr lang="en-US" dirty="0" smtClean="0">
                <a:hlinkClick r:id="rId2"/>
              </a:rPr>
              <a:t>https://crc.ku.edu/hpc/meetings</a:t>
            </a:r>
            <a:r>
              <a:rPr lang="en-US" dirty="0" smtClean="0"/>
              <a:t> and/or email </a:t>
            </a:r>
            <a:r>
              <a:rPr lang="en-US" dirty="0" smtClean="0">
                <a:hlinkClick r:id="rId3"/>
              </a:rPr>
              <a:t>crchelp@ku.edu</a:t>
            </a:r>
            <a:r>
              <a:rPr lang="en-US" dirty="0" smtClean="0"/>
              <a:t> for help</a:t>
            </a:r>
          </a:p>
          <a:p>
            <a:r>
              <a:rPr lang="en-US" dirty="0" smtClean="0"/>
              <a:t>If you are here physically or virtually and haven’t registered, please do so</a:t>
            </a:r>
          </a:p>
          <a:p>
            <a:pPr lvl="1"/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crc.ku.edu/hpc/slurm/workshop</a:t>
            </a:r>
            <a:endParaRPr lang="en-US" dirty="0" smtClean="0"/>
          </a:p>
          <a:p>
            <a:r>
              <a:rPr lang="en-US" dirty="0"/>
              <a:t>No changes are being done with the Operating System or software environment, just the scheduler.</a:t>
            </a:r>
          </a:p>
          <a:p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838200" y="5749925"/>
            <a:ext cx="350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smtClean="0"/>
              <a:t>crc.ku.edu/hpc/slurm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67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Environment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967953132"/>
              </p:ext>
            </p:extLst>
          </p:nvPr>
        </p:nvGraphicFramePr>
        <p:xfrm>
          <a:off x="838203" y="1721162"/>
          <a:ext cx="10734669" cy="2193300"/>
        </p:xfrm>
        <a:graphic>
          <a:graphicData uri="http://schemas.openxmlformats.org/drawingml/2006/table">
            <a:tbl>
              <a:tblPr/>
              <a:tblGrid>
                <a:gridCol w="1192741">
                  <a:extLst>
                    <a:ext uri="{9D8B030D-6E8A-4147-A177-3AD203B41FA5}">
                      <a16:colId xmlns:a16="http://schemas.microsoft.com/office/drawing/2014/main" val="1641027922"/>
                    </a:ext>
                  </a:extLst>
                </a:gridCol>
                <a:gridCol w="1192741">
                  <a:extLst>
                    <a:ext uri="{9D8B030D-6E8A-4147-A177-3AD203B41FA5}">
                      <a16:colId xmlns:a16="http://schemas.microsoft.com/office/drawing/2014/main" val="691299816"/>
                    </a:ext>
                  </a:extLst>
                </a:gridCol>
                <a:gridCol w="1192741">
                  <a:extLst>
                    <a:ext uri="{9D8B030D-6E8A-4147-A177-3AD203B41FA5}">
                      <a16:colId xmlns:a16="http://schemas.microsoft.com/office/drawing/2014/main" val="2011200471"/>
                    </a:ext>
                  </a:extLst>
                </a:gridCol>
                <a:gridCol w="1098549">
                  <a:extLst>
                    <a:ext uri="{9D8B030D-6E8A-4147-A177-3AD203B41FA5}">
                      <a16:colId xmlns:a16="http://schemas.microsoft.com/office/drawing/2014/main" val="2777131690"/>
                    </a:ext>
                  </a:extLst>
                </a:gridCol>
                <a:gridCol w="1286933">
                  <a:extLst>
                    <a:ext uri="{9D8B030D-6E8A-4147-A177-3AD203B41FA5}">
                      <a16:colId xmlns:a16="http://schemas.microsoft.com/office/drawing/2014/main" val="2606439670"/>
                    </a:ext>
                  </a:extLst>
                </a:gridCol>
                <a:gridCol w="1303867">
                  <a:extLst>
                    <a:ext uri="{9D8B030D-6E8A-4147-A177-3AD203B41FA5}">
                      <a16:colId xmlns:a16="http://schemas.microsoft.com/office/drawing/2014/main" val="2403849951"/>
                    </a:ext>
                  </a:extLst>
                </a:gridCol>
                <a:gridCol w="1081615">
                  <a:extLst>
                    <a:ext uri="{9D8B030D-6E8A-4147-A177-3AD203B41FA5}">
                      <a16:colId xmlns:a16="http://schemas.microsoft.com/office/drawing/2014/main" val="143846534"/>
                    </a:ext>
                  </a:extLst>
                </a:gridCol>
                <a:gridCol w="1192741">
                  <a:extLst>
                    <a:ext uri="{9D8B030D-6E8A-4147-A177-3AD203B41FA5}">
                      <a16:colId xmlns:a16="http://schemas.microsoft.com/office/drawing/2014/main" val="3695607698"/>
                    </a:ext>
                  </a:extLst>
                </a:gridCol>
                <a:gridCol w="1192741">
                  <a:extLst>
                    <a:ext uri="{9D8B030D-6E8A-4147-A177-3AD203B41FA5}">
                      <a16:colId xmlns:a16="http://schemas.microsoft.com/office/drawing/2014/main" val="27857469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Name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Cores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b="1" dirty="0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Threads per Core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Sockets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b="1" dirty="0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Memory </a:t>
                      </a:r>
                      <a:r>
                        <a:rPr lang="en-US" b="1" dirty="0" smtClean="0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/</a:t>
                      </a:r>
                      <a:r>
                        <a:rPr lang="en-US" b="1" baseline="0" dirty="0" smtClean="0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 Request</a:t>
                      </a:r>
                      <a:endParaRPr lang="en-US" b="1" dirty="0">
                        <a:solidFill>
                          <a:srgbClr val="333333"/>
                        </a:solidFill>
                        <a:effectLst/>
                        <a:latin typeface="Raleway"/>
                      </a:endParaRP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b="1" dirty="0" smtClean="0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Features</a:t>
                      </a:r>
                      <a:endParaRPr lang="en-US" b="1" dirty="0">
                        <a:solidFill>
                          <a:srgbClr val="333333"/>
                        </a:solidFill>
                        <a:effectLst/>
                        <a:latin typeface="Raleway"/>
                      </a:endParaRP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Gres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Time Limit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Partition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8635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g004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20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1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2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128GB / 123GB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intel,ib,k40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gpu:2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00:10:00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All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4665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h001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20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1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2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128GB / 123GB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intel,ib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mic:2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00:10:00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dirty="0">
                          <a:effectLst/>
                          <a:latin typeface="Raleway"/>
                        </a:rPr>
                        <a:t>All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49971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38200" y="5749925"/>
            <a:ext cx="350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smtClean="0"/>
              <a:t>crc.ku.edu/hpc/slurm#test</a:t>
            </a:r>
            <a:endParaRPr lang="en-US" dirty="0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-784797" y="-323165"/>
            <a:ext cx="1337764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38200" y="1262362"/>
            <a:ext cx="7299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/>
              <a:t>ssh </a:t>
            </a:r>
            <a:r>
              <a:rPr lang="de-DE" sz="2800" i="1" dirty="0"/>
              <a:t>&lt;KU Online ID&gt;@</a:t>
            </a:r>
            <a:r>
              <a:rPr lang="de-DE" sz="2800" dirty="0"/>
              <a:t>slurmsubmit.hpc.crc.ku.edu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2031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fontAlgn="base"/>
            <a:r>
              <a:rPr lang="en-US" dirty="0"/>
              <a:t>SLURM will not allow jobs to be submitted if they request too much memory, too many </a:t>
            </a:r>
            <a:r>
              <a:rPr lang="en-US" dirty="0" err="1"/>
              <a:t>gpus</a:t>
            </a:r>
            <a:r>
              <a:rPr lang="en-US" dirty="0"/>
              <a:t> or mics, and a constraint that is not available. Moab would queue the job, but it would never run.</a:t>
            </a:r>
          </a:p>
          <a:p>
            <a:r>
              <a:rPr lang="en-US" dirty="0" smtClean="0"/>
              <a:t>What </a:t>
            </a:r>
            <a:r>
              <a:rPr lang="en-US" dirty="0"/>
              <a:t>Moab called queues, </a:t>
            </a:r>
            <a:r>
              <a:rPr lang="en-US" dirty="0" smtClean="0"/>
              <a:t>SLURM </a:t>
            </a:r>
            <a:r>
              <a:rPr lang="en-US" dirty="0"/>
              <a:t>calls partitions. There is no default partition, must specify partition.</a:t>
            </a:r>
          </a:p>
          <a:p>
            <a:r>
              <a:rPr lang="en-US" dirty="0"/>
              <a:t>Resources are assigned per “task”/process. 1 core is given per task by default</a:t>
            </a:r>
            <a:r>
              <a:rPr lang="en-US" dirty="0" smtClean="0"/>
              <a:t>.</a:t>
            </a:r>
          </a:p>
          <a:p>
            <a:r>
              <a:rPr lang="en-US" dirty="0"/>
              <a:t>Environmental variables of the submitting process are passed to the job by default. Use --export=NONE to have clean environment when running jobs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40776" y="5749925"/>
            <a:ext cx="350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https://crc.ku.edu/hpc/slurm#key</a:t>
            </a:r>
          </a:p>
        </p:txBody>
      </p:sp>
    </p:spTree>
    <p:extLst>
      <p:ext uri="{BB962C8B-B14F-4D97-AF65-F5344CB8AC3E}">
        <p14:creationId xmlns:p14="http://schemas.microsoft.com/office/powerpoint/2010/main" val="177857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Output and error files combine by default. Will only write to separate file if given --error </a:t>
            </a:r>
            <a:r>
              <a:rPr lang="en-US" dirty="0" smtClean="0"/>
              <a:t>option</a:t>
            </a:r>
          </a:p>
          <a:p>
            <a:r>
              <a:rPr lang="en-US" dirty="0"/>
              <a:t>Jobs able to span multiple partitions. Simply provide a comma separated list of partitions in your submit script</a:t>
            </a:r>
          </a:p>
          <a:p>
            <a:r>
              <a:rPr lang="en-US" dirty="0"/>
              <a:t>Arrays are given a </a:t>
            </a:r>
            <a:r>
              <a:rPr lang="en-US" dirty="0" smtClean="0"/>
              <a:t>SLURM_ARRAY_JOB_ID </a:t>
            </a:r>
            <a:r>
              <a:rPr lang="en-US" dirty="0"/>
              <a:t>for the parent job and each sub-job gets a </a:t>
            </a:r>
            <a:r>
              <a:rPr lang="en-US" dirty="0" smtClean="0"/>
              <a:t>SLURM_JOB_ID</a:t>
            </a:r>
            <a:r>
              <a:rPr lang="en-US" dirty="0"/>
              <a:t>. Moab would assign the same PBS_JOBID to each job with different index</a:t>
            </a:r>
            <a:r>
              <a:rPr lang="en-US" dirty="0" smtClean="0"/>
              <a:t>.</a:t>
            </a:r>
          </a:p>
          <a:p>
            <a:r>
              <a:rPr lang="en-US" dirty="0" smtClean="0"/>
              <a:t>Viewpoint and </a:t>
            </a:r>
            <a:r>
              <a:rPr lang="en-US" dirty="0" err="1" smtClean="0"/>
              <a:t>RemoteViz</a:t>
            </a:r>
            <a:r>
              <a:rPr lang="en-US" dirty="0" smtClean="0"/>
              <a:t> will be taken offline (view.crc.ku.edu)</a:t>
            </a:r>
          </a:p>
          <a:p>
            <a:pPr lvl="1"/>
            <a:r>
              <a:rPr lang="en-US" dirty="0" smtClean="0"/>
              <a:t>Replaced with X2Go. https://crc.ku.edu/hpc/slurm/how-to</a:t>
            </a:r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40776" y="5749925"/>
            <a:ext cx="3509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https://crc.ku.edu/hpc/slurm#key</a:t>
            </a:r>
          </a:p>
        </p:txBody>
      </p:sp>
    </p:spTree>
    <p:extLst>
      <p:ext uri="{BB962C8B-B14F-4D97-AF65-F5344CB8AC3E}">
        <p14:creationId xmlns:p14="http://schemas.microsoft.com/office/powerpoint/2010/main" val="74378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 Sheet – Environment Variable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844766236"/>
              </p:ext>
            </p:extLst>
          </p:nvPr>
        </p:nvGraphicFramePr>
        <p:xfrm>
          <a:off x="1528762" y="1996112"/>
          <a:ext cx="9305493" cy="2740680"/>
        </p:xfrm>
        <a:graphic>
          <a:graphicData uri="http://schemas.openxmlformats.org/drawingml/2006/table">
            <a:tbl>
              <a:tblPr/>
              <a:tblGrid>
                <a:gridCol w="3101831">
                  <a:extLst>
                    <a:ext uri="{9D8B030D-6E8A-4147-A177-3AD203B41FA5}">
                      <a16:colId xmlns:a16="http://schemas.microsoft.com/office/drawing/2014/main" val="3186818699"/>
                    </a:ext>
                  </a:extLst>
                </a:gridCol>
                <a:gridCol w="3101831">
                  <a:extLst>
                    <a:ext uri="{9D8B030D-6E8A-4147-A177-3AD203B41FA5}">
                      <a16:colId xmlns:a16="http://schemas.microsoft.com/office/drawing/2014/main" val="688792020"/>
                    </a:ext>
                  </a:extLst>
                </a:gridCol>
                <a:gridCol w="3101831">
                  <a:extLst>
                    <a:ext uri="{9D8B030D-6E8A-4147-A177-3AD203B41FA5}">
                      <a16:colId xmlns:a16="http://schemas.microsoft.com/office/drawing/2014/main" val="2438341864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Environment Variables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542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Job ID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$PBS_JOBID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$SLURM_JOBID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861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Submit Directory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$PBS_O_WORKDIR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dirty="0">
                          <a:effectLst/>
                          <a:latin typeface="Raleway"/>
                        </a:rPr>
                        <a:t>$SLURM_SUBMIT_DIR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690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Submit Host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$PBS_O_HOST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$SLURM_SUBMIT_HOST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773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Node List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$PBS_NODEFILE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$SLURM_JOB_NODELIST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07422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ctr"/>
                      <a:r>
                        <a:rPr lang="en-US">
                          <a:effectLst/>
                          <a:latin typeface="Raleway"/>
                        </a:rPr>
                        <a:t>Job Array Index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dirty="0" smtClean="0">
                          <a:effectLst/>
                          <a:latin typeface="Raleway"/>
                        </a:rPr>
                        <a:t>$MOAB_JOBARRAYINDEX</a:t>
                      </a:r>
                      <a:endParaRPr lang="en-US" dirty="0">
                        <a:effectLst/>
                        <a:latin typeface="Raleway"/>
                      </a:endParaRP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dirty="0">
                          <a:effectLst/>
                          <a:latin typeface="Raleway"/>
                        </a:rPr>
                        <a:t>$SLURM_ARRAY_TASK_ID</a:t>
                      </a:r>
                    </a:p>
                  </a:txBody>
                  <a:tcPr marL="91230" marR="91230" marT="91230" marB="9123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867250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40776" y="5749925"/>
            <a:ext cx="3621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smtClean="0"/>
              <a:t>crc.ku.edu/hpc/slurm#cheat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79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 Sheet - Options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0776" y="5749925"/>
            <a:ext cx="3621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smtClean="0"/>
              <a:t>crc.ku.edu/hpc/slurm#cheat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3468352392"/>
              </p:ext>
            </p:extLst>
          </p:nvPr>
        </p:nvGraphicFramePr>
        <p:xfrm>
          <a:off x="2012298" y="1257302"/>
          <a:ext cx="8167404" cy="4492620"/>
        </p:xfrm>
        <a:graphic>
          <a:graphicData uri="http://schemas.openxmlformats.org/drawingml/2006/table">
            <a:tbl>
              <a:tblPr/>
              <a:tblGrid>
                <a:gridCol w="2722468">
                  <a:extLst>
                    <a:ext uri="{9D8B030D-6E8A-4147-A177-3AD203B41FA5}">
                      <a16:colId xmlns:a16="http://schemas.microsoft.com/office/drawing/2014/main" val="3082115567"/>
                    </a:ext>
                  </a:extLst>
                </a:gridCol>
                <a:gridCol w="2722468">
                  <a:extLst>
                    <a:ext uri="{9D8B030D-6E8A-4147-A177-3AD203B41FA5}">
                      <a16:colId xmlns:a16="http://schemas.microsoft.com/office/drawing/2014/main" val="2289802324"/>
                    </a:ext>
                  </a:extLst>
                </a:gridCol>
                <a:gridCol w="2722468">
                  <a:extLst>
                    <a:ext uri="{9D8B030D-6E8A-4147-A177-3AD203B41FA5}">
                      <a16:colId xmlns:a16="http://schemas.microsoft.com/office/drawing/2014/main" val="2962567060"/>
                    </a:ext>
                  </a:extLst>
                </a:gridCol>
              </a:tblGrid>
              <a:tr h="40842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Options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953309"/>
                  </a:ext>
                </a:extLst>
              </a:tr>
              <a:tr h="4084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Script Directive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 smtClean="0">
                          <a:effectLst/>
                          <a:latin typeface="Raleway"/>
                        </a:rPr>
                        <a:t>#MSUB / #PBS</a:t>
                      </a:r>
                      <a:endParaRPr lang="en-US" sz="1600" dirty="0">
                        <a:effectLst/>
                        <a:latin typeface="Raleway"/>
                      </a:endParaRP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#SBATCH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744925"/>
                  </a:ext>
                </a:extLst>
              </a:tr>
              <a:tr h="4084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Queue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-q [queue_name]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--</a:t>
                      </a:r>
                      <a:r>
                        <a:rPr lang="en-US" sz="1600" dirty="0" smtClean="0">
                          <a:effectLst/>
                          <a:latin typeface="Raleway"/>
                        </a:rPr>
                        <a:t>partition=[</a:t>
                      </a:r>
                      <a:r>
                        <a:rPr lang="en-US" sz="1600" dirty="0" err="1" smtClean="0">
                          <a:effectLst/>
                          <a:latin typeface="Raleway"/>
                        </a:rPr>
                        <a:t>partition_name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186056"/>
                  </a:ext>
                </a:extLst>
              </a:tr>
              <a:tr h="4084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Node Count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-l nodes=[count]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--</a:t>
                      </a:r>
                      <a:r>
                        <a:rPr lang="en-US" sz="1600" dirty="0" smtClean="0">
                          <a:effectLst/>
                          <a:latin typeface="Raleway"/>
                        </a:rPr>
                        <a:t>nodes=[min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[-max]]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32087"/>
                  </a:ext>
                </a:extLst>
              </a:tr>
              <a:tr h="4084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CPU Count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-l ppn=[count]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--</a:t>
                      </a:r>
                      <a:r>
                        <a:rPr lang="en-US" sz="1600" dirty="0" err="1" smtClean="0">
                          <a:effectLst/>
                          <a:latin typeface="Raleway"/>
                        </a:rPr>
                        <a:t>ntasks</a:t>
                      </a:r>
                      <a:r>
                        <a:rPr lang="en-US" sz="1600" dirty="0" smtClean="0">
                          <a:effectLst/>
                          <a:latin typeface="Raleway"/>
                        </a:rPr>
                        <a:t>-per-node=[count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842347"/>
                  </a:ext>
                </a:extLst>
              </a:tr>
              <a:tr h="4084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Wall Clock Limit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-l walltime=[hh:mm:ss]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--</a:t>
                      </a:r>
                      <a:r>
                        <a:rPr lang="en-US" sz="1600" dirty="0" smtClean="0">
                          <a:effectLst/>
                          <a:latin typeface="Raleway"/>
                        </a:rPr>
                        <a:t>time=[</a:t>
                      </a:r>
                      <a:r>
                        <a:rPr lang="en-US" sz="1600" dirty="0" err="1" smtClean="0">
                          <a:effectLst/>
                          <a:latin typeface="Raleway"/>
                        </a:rPr>
                        <a:t>days-hh:mm:ss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3781302"/>
                  </a:ext>
                </a:extLst>
              </a:tr>
              <a:tr h="4084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Features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-l :[feature]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--constraint=[feature]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017756"/>
                  </a:ext>
                </a:extLst>
              </a:tr>
              <a:tr h="4084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GPU/MIC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-l :</a:t>
                      </a:r>
                      <a:r>
                        <a:rPr lang="en-US" sz="1600" dirty="0" err="1">
                          <a:effectLst/>
                          <a:latin typeface="Raleway"/>
                        </a:rPr>
                        <a:t>gpus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=2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--gres=gpu:2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634171"/>
                  </a:ext>
                </a:extLst>
              </a:tr>
              <a:tr h="4084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Standard Output File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-o [file_name]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--</a:t>
                      </a:r>
                      <a:r>
                        <a:rPr lang="en-US" sz="1600" dirty="0" smtClean="0">
                          <a:effectLst/>
                          <a:latin typeface="Raleway"/>
                        </a:rPr>
                        <a:t>output=[</a:t>
                      </a:r>
                      <a:r>
                        <a:rPr lang="en-US" sz="1600" dirty="0" err="1" smtClean="0">
                          <a:effectLst/>
                          <a:latin typeface="Raleway"/>
                        </a:rPr>
                        <a:t>file_name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29778"/>
                  </a:ext>
                </a:extLst>
              </a:tr>
              <a:tr h="4084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Standard Error File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-e [file_name]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--</a:t>
                      </a:r>
                      <a:r>
                        <a:rPr lang="en-US" sz="1600" dirty="0" smtClean="0">
                          <a:effectLst/>
                          <a:latin typeface="Raleway"/>
                        </a:rPr>
                        <a:t>error=[</a:t>
                      </a:r>
                      <a:r>
                        <a:rPr lang="en-US" sz="1600" dirty="0" err="1" smtClean="0">
                          <a:effectLst/>
                          <a:latin typeface="Raleway"/>
                        </a:rPr>
                        <a:t>file_name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]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514671"/>
                  </a:ext>
                </a:extLst>
              </a:tr>
              <a:tr h="4084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Combine Error/Output FIle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-j oe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(use -o without -e)</a:t>
                      </a:r>
                    </a:p>
                  </a:txBody>
                  <a:tcPr marL="81571" marR="81571" marT="81571" marB="81571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767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52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 Sheet - Options Cont.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0776" y="5749925"/>
            <a:ext cx="3621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smtClean="0"/>
              <a:t>crc.ku.edu/hpc/slurm#cheat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462200068"/>
              </p:ext>
            </p:extLst>
          </p:nvPr>
        </p:nvGraphicFramePr>
        <p:xfrm>
          <a:off x="1937311" y="1257300"/>
          <a:ext cx="8317377" cy="4492626"/>
        </p:xfrm>
        <a:graphic>
          <a:graphicData uri="http://schemas.openxmlformats.org/drawingml/2006/table">
            <a:tbl>
              <a:tblPr/>
              <a:tblGrid>
                <a:gridCol w="2772459">
                  <a:extLst>
                    <a:ext uri="{9D8B030D-6E8A-4147-A177-3AD203B41FA5}">
                      <a16:colId xmlns:a16="http://schemas.microsoft.com/office/drawing/2014/main" val="3990259125"/>
                    </a:ext>
                  </a:extLst>
                </a:gridCol>
                <a:gridCol w="2772459">
                  <a:extLst>
                    <a:ext uri="{9D8B030D-6E8A-4147-A177-3AD203B41FA5}">
                      <a16:colId xmlns:a16="http://schemas.microsoft.com/office/drawing/2014/main" val="2123697314"/>
                    </a:ext>
                  </a:extLst>
                </a:gridCol>
                <a:gridCol w="2772459">
                  <a:extLst>
                    <a:ext uri="{9D8B030D-6E8A-4147-A177-3AD203B41FA5}">
                      <a16:colId xmlns:a16="http://schemas.microsoft.com/office/drawing/2014/main" val="2093485247"/>
                    </a:ext>
                  </a:extLst>
                </a:gridCol>
              </a:tblGrid>
              <a:tr h="665702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Copy Environment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-V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--</a:t>
                      </a:r>
                      <a:r>
                        <a:rPr lang="en-US" sz="1600" dirty="0" smtClean="0">
                          <a:effectLst/>
                          <a:latin typeface="Raleway"/>
                        </a:rPr>
                        <a:t>export=[ 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ALL | NONE | vars...]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404699"/>
                  </a:ext>
                </a:extLst>
              </a:tr>
              <a:tr h="4159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Event Notification (email)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-m abe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--mail-type=[ ALL | events...]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6831992"/>
                  </a:ext>
                </a:extLst>
              </a:tr>
              <a:tr h="4159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Custom Email Address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-M [address]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--mail-user=[address]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635601"/>
                  </a:ext>
                </a:extLst>
              </a:tr>
              <a:tr h="4159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Job Name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-N [name]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--</a:t>
                      </a:r>
                      <a:r>
                        <a:rPr lang="en-US" sz="1600" dirty="0" smtClean="0">
                          <a:effectLst/>
                          <a:latin typeface="Raleway"/>
                        </a:rPr>
                        <a:t>job-name=[name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25822"/>
                  </a:ext>
                </a:extLst>
              </a:tr>
              <a:tr h="4159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Memory Size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-l mem=[MB]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--mem=[mem][M|G|T]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594614"/>
                  </a:ext>
                </a:extLst>
              </a:tr>
              <a:tr h="665702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Memory Size per CPU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-l pmem=[MB]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--mem-per-cpu=[mem][M|G|T]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457163"/>
                  </a:ext>
                </a:extLst>
              </a:tr>
              <a:tr h="4159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Job Dependency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-d [job_id]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--dependency=[state:job_id]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96467"/>
                  </a:ext>
                </a:extLst>
              </a:tr>
              <a:tr h="4159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Shell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-S /bin/tcsh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#!/bin/tcsh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096583"/>
                  </a:ext>
                </a:extLst>
              </a:tr>
              <a:tr h="665702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Begin Time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-A "YYYY-MM-DD HH:MM:SS"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--begin=YYYY-MM-DD[THH:MM[:SS]]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464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5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 Sheet - Commands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0775" y="5749925"/>
            <a:ext cx="3877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smtClean="0"/>
              <a:t>crc.ku.edu/hpc/slurm#manage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10"/>
          </p:nvPr>
        </p:nvGraphicFramePr>
        <p:xfrm>
          <a:off x="1777617" y="1257301"/>
          <a:ext cx="8636766" cy="4492623"/>
        </p:xfrm>
        <a:graphic>
          <a:graphicData uri="http://schemas.openxmlformats.org/drawingml/2006/table">
            <a:tbl>
              <a:tblPr/>
              <a:tblGrid>
                <a:gridCol w="2878922">
                  <a:extLst>
                    <a:ext uri="{9D8B030D-6E8A-4147-A177-3AD203B41FA5}">
                      <a16:colId xmlns:a16="http://schemas.microsoft.com/office/drawing/2014/main" val="596760581"/>
                    </a:ext>
                  </a:extLst>
                </a:gridCol>
                <a:gridCol w="2878922">
                  <a:extLst>
                    <a:ext uri="{9D8B030D-6E8A-4147-A177-3AD203B41FA5}">
                      <a16:colId xmlns:a16="http://schemas.microsoft.com/office/drawing/2014/main" val="1314645245"/>
                    </a:ext>
                  </a:extLst>
                </a:gridCol>
                <a:gridCol w="2878922">
                  <a:extLst>
                    <a:ext uri="{9D8B030D-6E8A-4147-A177-3AD203B41FA5}">
                      <a16:colId xmlns:a16="http://schemas.microsoft.com/office/drawing/2014/main" val="2409762856"/>
                    </a:ext>
                  </a:extLst>
                </a:gridCol>
              </a:tblGrid>
              <a:tr h="43189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700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User Command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700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Moab/Torque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700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SLURM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352755"/>
                  </a:ext>
                </a:extLst>
              </a:tr>
              <a:tr h="431891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Submit a job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msub [script_file]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sbatch [script_file]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969356"/>
                  </a:ext>
                </a:extLst>
              </a:tr>
              <a:tr h="431891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Cancel a job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canceljob / qdel [job_id]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scancel [job_id]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264532"/>
                  </a:ext>
                </a:extLst>
              </a:tr>
              <a:tr h="950638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Cancel pending jobs for user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canceljob -c -w user=[user_name] -w state=IDLE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scancel -u [user_name] -t PENDING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4312038"/>
                  </a:ext>
                </a:extLst>
              </a:tr>
              <a:tr h="431891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Show job status (by job)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checkjob / qstat [job_id]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squeue -j [job_id]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937669"/>
                  </a:ext>
                </a:extLst>
              </a:tr>
              <a:tr h="691265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Show job status (by owner)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showq /qstat -u [user_name]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squeue -u [user_name]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380022"/>
                  </a:ext>
                </a:extLst>
              </a:tr>
              <a:tr h="691265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Show queue/partition status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showq -w class=[queue_name]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squeue -p [partition_name]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791477"/>
                  </a:ext>
                </a:extLst>
              </a:tr>
              <a:tr h="431891"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Estimated start time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>
                          <a:effectLst/>
                          <a:latin typeface="Raleway"/>
                        </a:rPr>
                        <a:t>showstart [job_id]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700" dirty="0" err="1">
                          <a:effectLst/>
                          <a:latin typeface="Raleway"/>
                        </a:rPr>
                        <a:t>squeue</a:t>
                      </a:r>
                      <a:r>
                        <a:rPr lang="en-US" sz="1700" dirty="0">
                          <a:effectLst/>
                          <a:latin typeface="Raleway"/>
                        </a:rPr>
                        <a:t> --start -j [</a:t>
                      </a:r>
                      <a:r>
                        <a:rPr lang="en-US" sz="1700" dirty="0" err="1">
                          <a:effectLst/>
                          <a:latin typeface="Raleway"/>
                        </a:rPr>
                        <a:t>job_id</a:t>
                      </a:r>
                      <a:r>
                        <a:rPr lang="en-US" sz="1700" dirty="0">
                          <a:effectLst/>
                          <a:latin typeface="Raleway"/>
                        </a:rPr>
                        <a:t>]</a:t>
                      </a:r>
                    </a:p>
                  </a:txBody>
                  <a:tcPr marL="86259" marR="86259" marT="86259" marB="8625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278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88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Cheat Sheet – Job States</a:t>
            </a:r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279419694"/>
              </p:ext>
            </p:extLst>
          </p:nvPr>
        </p:nvGraphicFramePr>
        <p:xfrm>
          <a:off x="940777" y="1257301"/>
          <a:ext cx="10413020" cy="4631153"/>
        </p:xfrm>
        <a:graphic>
          <a:graphicData uri="http://schemas.openxmlformats.org/drawingml/2006/table">
            <a:tbl>
              <a:tblPr/>
              <a:tblGrid>
                <a:gridCol w="2082604">
                  <a:extLst>
                    <a:ext uri="{9D8B030D-6E8A-4147-A177-3AD203B41FA5}">
                      <a16:colId xmlns:a16="http://schemas.microsoft.com/office/drawing/2014/main" val="2681493982"/>
                    </a:ext>
                  </a:extLst>
                </a:gridCol>
                <a:gridCol w="2082604">
                  <a:extLst>
                    <a:ext uri="{9D8B030D-6E8A-4147-A177-3AD203B41FA5}">
                      <a16:colId xmlns:a16="http://schemas.microsoft.com/office/drawing/2014/main" val="3361142756"/>
                    </a:ext>
                  </a:extLst>
                </a:gridCol>
                <a:gridCol w="2082604">
                  <a:extLst>
                    <a:ext uri="{9D8B030D-6E8A-4147-A177-3AD203B41FA5}">
                      <a16:colId xmlns:a16="http://schemas.microsoft.com/office/drawing/2014/main" val="1651247557"/>
                    </a:ext>
                  </a:extLst>
                </a:gridCol>
                <a:gridCol w="2082604">
                  <a:extLst>
                    <a:ext uri="{9D8B030D-6E8A-4147-A177-3AD203B41FA5}">
                      <a16:colId xmlns:a16="http://schemas.microsoft.com/office/drawing/2014/main" val="2121580845"/>
                    </a:ext>
                  </a:extLst>
                </a:gridCol>
                <a:gridCol w="2082604">
                  <a:extLst>
                    <a:ext uri="{9D8B030D-6E8A-4147-A177-3AD203B41FA5}">
                      <a16:colId xmlns:a16="http://schemas.microsoft.com/office/drawing/2014/main" val="3133920189"/>
                    </a:ext>
                  </a:extLst>
                </a:gridCol>
              </a:tblGrid>
              <a:tr h="28714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dirty="0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Job State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Moab/Torque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SLURM Code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SLURM Name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Description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923927"/>
                  </a:ext>
                </a:extLst>
              </a:tr>
              <a:tr h="524182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Pending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idle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PD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PENDING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Job is queued; waiting to run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460491"/>
                  </a:ext>
                </a:extLst>
              </a:tr>
              <a:tr h="524182"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Running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running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R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RUNNING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Job has allocation and is running.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20351"/>
                  </a:ext>
                </a:extLst>
              </a:tr>
              <a:tr h="639871"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Completed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completed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CD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COMPLETED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Job has terminated all processes succesfully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459669"/>
                  </a:ext>
                </a:extLst>
              </a:tr>
              <a:tr h="1051352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Cancelled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removed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CA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CANCELLED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Job was explicitly cancelled by user or administrator before or during running.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436229"/>
                  </a:ext>
                </a:extLst>
              </a:tr>
              <a:tr h="777032"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Failed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removed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F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FAILED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Job terminated with non-zero exit code or other failure condition.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531502"/>
                  </a:ext>
                </a:extLst>
              </a:tr>
              <a:tr h="777032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Node Failed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vacated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NF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NODE_FAIL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Job terminated due to failure of one or more allocated nodes.</a:t>
                      </a:r>
                    </a:p>
                  </a:txBody>
                  <a:tcPr marL="25769" marR="25769" marT="25769" marB="257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60273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940777" y="5888454"/>
            <a:ext cx="3877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smtClean="0"/>
              <a:t>crc.ku.edu/hpc/slurm#states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82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Submitting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Batch Jobs</a:t>
            </a:r>
          </a:p>
          <a:p>
            <a:pPr lvl="1"/>
            <a:r>
              <a:rPr lang="en-US" dirty="0" smtClean="0"/>
              <a:t>Submission script</a:t>
            </a:r>
          </a:p>
          <a:p>
            <a:pPr lvl="1"/>
            <a:r>
              <a:rPr lang="en-US" dirty="0" smtClean="0"/>
              <a:t>Use #SBATCH in script</a:t>
            </a:r>
          </a:p>
          <a:p>
            <a:pPr lvl="1"/>
            <a:r>
              <a:rPr lang="en-US" dirty="0" err="1" smtClean="0"/>
              <a:t>sbatch</a:t>
            </a:r>
            <a:r>
              <a:rPr lang="en-US" dirty="0" smtClean="0"/>
              <a:t> example.sh</a:t>
            </a:r>
          </a:p>
          <a:p>
            <a:r>
              <a:rPr lang="en-US" dirty="0" smtClean="0"/>
              <a:t>Interactive Jobs</a:t>
            </a:r>
          </a:p>
          <a:p>
            <a:pPr lvl="1"/>
            <a:r>
              <a:rPr lang="en-US" dirty="0" smtClean="0"/>
              <a:t>Open a shell on compute node</a:t>
            </a:r>
          </a:p>
          <a:p>
            <a:pPr lvl="1"/>
            <a:r>
              <a:rPr lang="en-US" dirty="0" err="1" smtClean="0"/>
              <a:t>srun</a:t>
            </a:r>
            <a:r>
              <a:rPr lang="en-US" dirty="0" smtClean="0"/>
              <a:t> --partition=</a:t>
            </a:r>
            <a:r>
              <a:rPr lang="en-US" dirty="0" err="1" smtClean="0"/>
              <a:t>sixhour</a:t>
            </a:r>
            <a:r>
              <a:rPr lang="en-US" dirty="0" smtClean="0"/>
              <a:t> --</a:t>
            </a:r>
            <a:r>
              <a:rPr lang="en-US" dirty="0" err="1" smtClean="0"/>
              <a:t>pty</a:t>
            </a:r>
            <a:r>
              <a:rPr lang="en-US" dirty="0" smtClean="0"/>
              <a:t> /bin/bash</a:t>
            </a:r>
          </a:p>
          <a:p>
            <a:pPr lvl="1"/>
            <a:r>
              <a:rPr lang="en-US" dirty="0" smtClean="0"/>
              <a:t>X11</a:t>
            </a:r>
          </a:p>
          <a:p>
            <a:pPr lvl="2"/>
            <a:r>
              <a:rPr lang="en-US" dirty="0" err="1"/>
              <a:t>srun</a:t>
            </a:r>
            <a:r>
              <a:rPr lang="en-US" dirty="0"/>
              <a:t> --partition=</a:t>
            </a:r>
            <a:r>
              <a:rPr lang="en-US" dirty="0" err="1"/>
              <a:t>sixhour</a:t>
            </a:r>
            <a:r>
              <a:rPr lang="en-US" dirty="0"/>
              <a:t> </a:t>
            </a:r>
            <a:r>
              <a:rPr lang="en-US" dirty="0" smtClean="0"/>
              <a:t>--x11 --</a:t>
            </a:r>
            <a:r>
              <a:rPr lang="en-US" dirty="0" err="1"/>
              <a:t>pty</a:t>
            </a:r>
            <a:r>
              <a:rPr lang="en-US" dirty="0"/>
              <a:t> /bin/bash</a:t>
            </a:r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40777" y="5888454"/>
            <a:ext cx="459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https://crc.ku.edu/hpc/slurm/how-to#submit</a:t>
            </a:r>
          </a:p>
        </p:txBody>
      </p:sp>
    </p:spTree>
    <p:extLst>
      <p:ext uri="{BB962C8B-B14F-4D97-AF65-F5344CB8AC3E}">
        <p14:creationId xmlns:p14="http://schemas.microsoft.com/office/powerpoint/2010/main" val="14314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Node Features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441894528"/>
              </p:ext>
            </p:extLst>
          </p:nvPr>
        </p:nvGraphicFramePr>
        <p:xfrm>
          <a:off x="1937311" y="1257300"/>
          <a:ext cx="8317378" cy="4492626"/>
        </p:xfrm>
        <a:graphic>
          <a:graphicData uri="http://schemas.openxmlformats.org/drawingml/2006/table">
            <a:tbl>
              <a:tblPr/>
              <a:tblGrid>
                <a:gridCol w="1386181">
                  <a:extLst>
                    <a:ext uri="{9D8B030D-6E8A-4147-A177-3AD203B41FA5}">
                      <a16:colId xmlns:a16="http://schemas.microsoft.com/office/drawing/2014/main" val="1642140724"/>
                    </a:ext>
                  </a:extLst>
                </a:gridCol>
                <a:gridCol w="6931197">
                  <a:extLst>
                    <a:ext uri="{9D8B030D-6E8A-4147-A177-3AD203B41FA5}">
                      <a16:colId xmlns:a16="http://schemas.microsoft.com/office/drawing/2014/main" val="3780762688"/>
                    </a:ext>
                  </a:extLst>
                </a:gridCol>
              </a:tblGrid>
              <a:tr h="4159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Feature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>
                          <a:solidFill>
                            <a:srgbClr val="333333"/>
                          </a:solidFill>
                          <a:effectLst/>
                          <a:latin typeface="Raleway"/>
                        </a:rPr>
                        <a:t>Description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70543"/>
                  </a:ext>
                </a:extLst>
              </a:tr>
              <a:tr h="4159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intel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Intel CPUs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101945"/>
                  </a:ext>
                </a:extLst>
              </a:tr>
              <a:tr h="4159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amd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AMD CPUs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620717"/>
                  </a:ext>
                </a:extLst>
              </a:tr>
              <a:tr h="4159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ib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At least FDR Infiniband connections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228105"/>
                  </a:ext>
                </a:extLst>
              </a:tr>
              <a:tr h="4159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edr_ib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EDR Infiniband connections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313194"/>
                  </a:ext>
                </a:extLst>
              </a:tr>
              <a:tr h="415920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noib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Without </a:t>
                      </a:r>
                      <a:r>
                        <a:rPr lang="en-US" sz="1600" dirty="0" err="1">
                          <a:effectLst/>
                          <a:latin typeface="Raleway"/>
                        </a:rPr>
                        <a:t>Infiniband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 connections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702006"/>
                  </a:ext>
                </a:extLst>
              </a:tr>
              <a:tr h="665702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k40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NVIDIA K40 GPUs. Must request --</a:t>
                      </a:r>
                      <a:r>
                        <a:rPr lang="en-US" sz="1600" dirty="0" err="1">
                          <a:effectLst/>
                          <a:latin typeface="Raleway"/>
                        </a:rPr>
                        <a:t>gres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 </a:t>
                      </a:r>
                      <a:r>
                        <a:rPr lang="en-US" sz="1600" u="none" strike="noStrike" dirty="0">
                          <a:solidFill>
                            <a:srgbClr val="0051BA"/>
                          </a:solidFill>
                          <a:effectLst/>
                          <a:latin typeface="Raleway"/>
                          <a:hlinkClick r:id="rId2"/>
                        </a:rPr>
                        <a:t>option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 to be assigned GPU.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623562"/>
                  </a:ext>
                </a:extLst>
              </a:tr>
              <a:tr h="665702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k80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NVIDIA K80 GPUs. Must request --gres </a:t>
                      </a:r>
                      <a:r>
                        <a:rPr lang="en-US" sz="1600" u="none" strike="noStrike">
                          <a:solidFill>
                            <a:srgbClr val="0051BA"/>
                          </a:solidFill>
                          <a:effectLst/>
                          <a:latin typeface="Raleway"/>
                          <a:hlinkClick r:id="rId2"/>
                        </a:rPr>
                        <a:t>option</a:t>
                      </a:r>
                      <a:r>
                        <a:rPr lang="en-US" sz="1600">
                          <a:effectLst/>
                          <a:latin typeface="Raleway"/>
                        </a:rPr>
                        <a:t> to be assigned GPU.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302205"/>
                  </a:ext>
                </a:extLst>
              </a:tr>
              <a:tr h="665702">
                <a:tc>
                  <a:txBody>
                    <a:bodyPr/>
                    <a:lstStyle/>
                    <a:p>
                      <a:pPr fontAlgn="ctr"/>
                      <a:r>
                        <a:rPr lang="en-US" sz="1600">
                          <a:effectLst/>
                          <a:latin typeface="Raleway"/>
                        </a:rPr>
                        <a:t>v100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600" dirty="0">
                          <a:effectLst/>
                          <a:latin typeface="Raleway"/>
                        </a:rPr>
                        <a:t>NVIDIA V100 GPUs. Must request --</a:t>
                      </a:r>
                      <a:r>
                        <a:rPr lang="en-US" sz="1600" dirty="0" err="1">
                          <a:effectLst/>
                          <a:latin typeface="Raleway"/>
                        </a:rPr>
                        <a:t>gres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 </a:t>
                      </a:r>
                      <a:r>
                        <a:rPr lang="en-US" sz="1600" u="none" strike="noStrike" dirty="0">
                          <a:solidFill>
                            <a:srgbClr val="0051BA"/>
                          </a:solidFill>
                          <a:effectLst/>
                          <a:latin typeface="Raleway"/>
                          <a:hlinkClick r:id="rId2"/>
                        </a:rPr>
                        <a:t>option</a:t>
                      </a:r>
                      <a:r>
                        <a:rPr lang="en-US" sz="1600" dirty="0">
                          <a:effectLst/>
                          <a:latin typeface="Raleway"/>
                        </a:rPr>
                        <a:t> to be assigned GPU.</a:t>
                      </a:r>
                    </a:p>
                  </a:txBody>
                  <a:tcPr marL="83069" marR="83069" marT="83069" marB="83069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26948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40777" y="5888454"/>
            <a:ext cx="459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https://crc.ku.edu/hpc/slurm/how-to#features</a:t>
            </a:r>
          </a:p>
        </p:txBody>
      </p:sp>
    </p:spTree>
    <p:extLst>
      <p:ext uri="{BB962C8B-B14F-4D97-AF65-F5344CB8AC3E}">
        <p14:creationId xmlns:p14="http://schemas.microsoft.com/office/powerpoint/2010/main" val="264719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/>
              <a:t>Must specify --partition (-p) in submit script</a:t>
            </a:r>
          </a:p>
          <a:p>
            <a:r>
              <a:rPr lang="en-US" dirty="0" err="1" smtClean="0"/>
              <a:t>sinfo</a:t>
            </a:r>
            <a:r>
              <a:rPr lang="en-US" dirty="0" smtClean="0"/>
              <a:t> or </a:t>
            </a:r>
            <a:r>
              <a:rPr lang="en-US" dirty="0" err="1" smtClean="0"/>
              <a:t>mystats</a:t>
            </a:r>
            <a:r>
              <a:rPr lang="en-US" dirty="0" smtClean="0"/>
              <a:t> to </a:t>
            </a:r>
            <a:r>
              <a:rPr lang="en-US" smtClean="0"/>
              <a:t>view partitions </a:t>
            </a:r>
            <a:r>
              <a:rPr lang="en-US" dirty="0" smtClean="0"/>
              <a:t>(Once </a:t>
            </a:r>
            <a:r>
              <a:rPr lang="en-US" dirty="0" err="1" smtClean="0"/>
              <a:t>mystats</a:t>
            </a:r>
            <a:r>
              <a:rPr lang="en-US" dirty="0" smtClean="0"/>
              <a:t> is updated)</a:t>
            </a:r>
          </a:p>
          <a:p>
            <a:r>
              <a:rPr lang="en-US" dirty="0" smtClean="0"/>
              <a:t>60 day max </a:t>
            </a:r>
            <a:r>
              <a:rPr lang="en-US" dirty="0" err="1" smtClean="0"/>
              <a:t>walltime</a:t>
            </a:r>
            <a:r>
              <a:rPr lang="en-US" dirty="0" smtClean="0"/>
              <a:t> for owner queues</a:t>
            </a:r>
          </a:p>
          <a:p>
            <a:r>
              <a:rPr lang="en-US" dirty="0" smtClean="0"/>
              <a:t>6 hour max </a:t>
            </a:r>
            <a:r>
              <a:rPr lang="en-US" dirty="0" err="1" smtClean="0"/>
              <a:t>walltime</a:t>
            </a:r>
            <a:r>
              <a:rPr lang="en-US" dirty="0" smtClean="0"/>
              <a:t> for </a:t>
            </a:r>
            <a:r>
              <a:rPr lang="en-US" dirty="0" err="1" smtClean="0"/>
              <a:t>sixhour</a:t>
            </a:r>
            <a:r>
              <a:rPr lang="en-US" dirty="0" smtClean="0"/>
              <a:t> queue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0777" y="5888454"/>
            <a:ext cx="478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https://crc.ku.edu/hpc/slurm/how-to#partitions</a:t>
            </a:r>
          </a:p>
        </p:txBody>
      </p:sp>
    </p:spTree>
    <p:extLst>
      <p:ext uri="{BB962C8B-B14F-4D97-AF65-F5344CB8AC3E}">
        <p14:creationId xmlns:p14="http://schemas.microsoft.com/office/powerpoint/2010/main" val="340507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crc.ku.edu/hpc/slurm/how-to#options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slurm.schedmd.com/sbatch.html</a:t>
            </a:r>
            <a:endParaRPr lang="en-US" dirty="0" smtClean="0"/>
          </a:p>
          <a:p>
            <a:r>
              <a:rPr lang="en-US" dirty="0" smtClean="0"/>
              <a:t>Default Options</a:t>
            </a:r>
          </a:p>
          <a:p>
            <a:pPr lvl="1"/>
            <a:r>
              <a:rPr lang="en-US" dirty="0"/>
              <a:t> --nodes=1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--</a:t>
            </a:r>
            <a:r>
              <a:rPr lang="en-US" dirty="0" err="1"/>
              <a:t>cpus</a:t>
            </a:r>
            <a:r>
              <a:rPr lang="en-US" dirty="0"/>
              <a:t>-per-task=1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--</a:t>
            </a:r>
            <a:r>
              <a:rPr lang="en-US" dirty="0"/>
              <a:t>mem-per-</a:t>
            </a:r>
            <a:r>
              <a:rPr lang="en-US" dirty="0" err="1"/>
              <a:t>cpu</a:t>
            </a:r>
            <a:r>
              <a:rPr lang="en-US" dirty="0"/>
              <a:t>=2gb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--</a:t>
            </a:r>
            <a:r>
              <a:rPr lang="en-US" dirty="0"/>
              <a:t>time=8:00:00 (8 hours) for owner queues </a:t>
            </a:r>
            <a:endParaRPr lang="en-US" dirty="0" smtClean="0"/>
          </a:p>
          <a:p>
            <a:pPr lvl="1"/>
            <a:r>
              <a:rPr lang="en-US" dirty="0"/>
              <a:t> </a:t>
            </a:r>
            <a:r>
              <a:rPr lang="en-US" dirty="0" smtClean="0"/>
              <a:t>--</a:t>
            </a:r>
            <a:r>
              <a:rPr lang="en-US" dirty="0"/>
              <a:t>time=1:00:00 (1 hour) for the </a:t>
            </a:r>
            <a:r>
              <a:rPr lang="en-US" dirty="0" err="1"/>
              <a:t>sixhour</a:t>
            </a:r>
            <a:r>
              <a:rPr lang="en-US" dirty="0"/>
              <a:t> queue.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0777" y="5888454"/>
            <a:ext cx="4783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https://crc.ku.edu/hpc/slurm/how-to#options</a:t>
            </a:r>
          </a:p>
        </p:txBody>
      </p:sp>
    </p:spTree>
    <p:extLst>
      <p:ext uri="{BB962C8B-B14F-4D97-AF65-F5344CB8AC3E}">
        <p14:creationId xmlns:p14="http://schemas.microsoft.com/office/powerpoint/2010/main" val="20657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- Serial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873260" y="1129811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#!/bin/bash</a:t>
            </a:r>
          </a:p>
          <a:p>
            <a:r>
              <a:rPr lang="en-US" dirty="0"/>
              <a:t>#SBATCH --</a:t>
            </a:r>
            <a:r>
              <a:rPr lang="en-US" dirty="0" smtClean="0"/>
              <a:t>job-name=</a:t>
            </a:r>
            <a:r>
              <a:rPr lang="en-US" dirty="0" err="1" smtClean="0"/>
              <a:t>serial_job_test</a:t>
            </a:r>
            <a:endParaRPr lang="en-US" dirty="0" smtClean="0"/>
          </a:p>
          <a:p>
            <a:r>
              <a:rPr lang="en-US" dirty="0" smtClean="0"/>
              <a:t>#SBATCH </a:t>
            </a:r>
            <a:r>
              <a:rPr lang="en-US" dirty="0"/>
              <a:t>--partition=</a:t>
            </a:r>
            <a:r>
              <a:rPr lang="en-US" dirty="0" err="1"/>
              <a:t>sixhour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--mail-type=BEGIN,END,FAIL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</a:t>
            </a:r>
            <a:r>
              <a:rPr lang="en-US" dirty="0" smtClean="0"/>
              <a:t>mail-user=rjepperson@ku.edu</a:t>
            </a:r>
          </a:p>
          <a:p>
            <a:r>
              <a:rPr lang="en-US" dirty="0" smtClean="0"/>
              <a:t>#SBATCH </a:t>
            </a:r>
            <a:r>
              <a:rPr lang="en-US" dirty="0"/>
              <a:t>--</a:t>
            </a:r>
            <a:r>
              <a:rPr lang="en-US" dirty="0" err="1"/>
              <a:t>ntasks</a:t>
            </a:r>
            <a:r>
              <a:rPr lang="en-US" dirty="0"/>
              <a:t>=1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--mem=1gb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--time=00:05:00 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--output=serial_test_%</a:t>
            </a:r>
            <a:r>
              <a:rPr lang="en-US" dirty="0" smtClean="0"/>
              <a:t>j.log</a:t>
            </a:r>
            <a:endParaRPr lang="en-US" dirty="0"/>
          </a:p>
          <a:p>
            <a:r>
              <a:rPr lang="en-US" dirty="0" err="1"/>
              <a:t>pwd</a:t>
            </a:r>
            <a:r>
              <a:rPr lang="en-US" dirty="0"/>
              <a:t>; hostname; date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module load python/3.6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echo "Running python script"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python /home/r557e636/slurm/serial/serial.py</a:t>
            </a:r>
          </a:p>
        </p:txBody>
      </p:sp>
      <p:sp>
        <p:nvSpPr>
          <p:cNvPr id="5" name="Rectangle 4"/>
          <p:cNvSpPr/>
          <p:nvPr/>
        </p:nvSpPr>
        <p:spPr>
          <a:xfrm>
            <a:off x="940776" y="1129810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#!/bin/bash</a:t>
            </a:r>
          </a:p>
          <a:p>
            <a:r>
              <a:rPr lang="en-US" dirty="0" smtClean="0"/>
              <a:t>#MSUB -N </a:t>
            </a:r>
            <a:r>
              <a:rPr lang="en-US" dirty="0" err="1" smtClean="0"/>
              <a:t>serial_job_test</a:t>
            </a:r>
            <a:endParaRPr lang="en-US" dirty="0" smtClean="0"/>
          </a:p>
          <a:p>
            <a:r>
              <a:rPr lang="en-US" dirty="0" smtClean="0"/>
              <a:t>#MSUB -q </a:t>
            </a:r>
            <a:r>
              <a:rPr lang="en-US" dirty="0" err="1" smtClean="0"/>
              <a:t>sixhour</a:t>
            </a:r>
            <a:endParaRPr lang="en-US" dirty="0" smtClean="0"/>
          </a:p>
          <a:p>
            <a:r>
              <a:rPr lang="en-US" dirty="0" smtClean="0"/>
              <a:t>#MSUB -m </a:t>
            </a:r>
            <a:r>
              <a:rPr lang="en-US" dirty="0" err="1" smtClean="0"/>
              <a:t>abe</a:t>
            </a:r>
            <a:endParaRPr lang="en-US" dirty="0" smtClean="0"/>
          </a:p>
          <a:p>
            <a:r>
              <a:rPr lang="en-US" dirty="0" smtClean="0"/>
              <a:t>#MSUB -M rjepperson@ku.edu</a:t>
            </a:r>
          </a:p>
          <a:p>
            <a:r>
              <a:rPr lang="en-US" dirty="0" smtClean="0"/>
              <a:t>#MSUB -l nodes=1:ppn=1</a:t>
            </a:r>
          </a:p>
          <a:p>
            <a:r>
              <a:rPr lang="en-US" dirty="0" smtClean="0"/>
              <a:t>#MSUB -l mem=1gb</a:t>
            </a:r>
          </a:p>
          <a:p>
            <a:r>
              <a:rPr lang="en-US" dirty="0" smtClean="0"/>
              <a:t>#MSUB -l </a:t>
            </a:r>
            <a:r>
              <a:rPr lang="en-US" dirty="0" err="1" smtClean="0"/>
              <a:t>walltime</a:t>
            </a:r>
            <a:r>
              <a:rPr lang="en-US" dirty="0" smtClean="0"/>
              <a:t>=00:05:00</a:t>
            </a:r>
          </a:p>
          <a:p>
            <a:r>
              <a:rPr lang="en-US" dirty="0" smtClean="0"/>
              <a:t>#MSUB -o serial_test_$PBS_JOBID.log</a:t>
            </a:r>
          </a:p>
          <a:p>
            <a:r>
              <a:rPr lang="en-US" dirty="0" smtClean="0"/>
              <a:t>#MSUB -j </a:t>
            </a:r>
            <a:r>
              <a:rPr lang="en-US" dirty="0" err="1" smtClean="0"/>
              <a:t>oe</a:t>
            </a:r>
            <a:endParaRPr lang="en-US" dirty="0"/>
          </a:p>
          <a:p>
            <a:r>
              <a:rPr lang="en-US" dirty="0" err="1"/>
              <a:t>pwd</a:t>
            </a:r>
            <a:r>
              <a:rPr lang="en-US" dirty="0"/>
              <a:t>; hostname; date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module load python/3.6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echo "Running python script"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python /home/r557e636/slurm/serial/serial.py</a:t>
            </a:r>
          </a:p>
        </p:txBody>
      </p:sp>
    </p:spTree>
    <p:extLst>
      <p:ext uri="{BB962C8B-B14F-4D97-AF65-F5344CB8AC3E}">
        <p14:creationId xmlns:p14="http://schemas.microsoft.com/office/powerpoint/2010/main" val="342792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- Multi-threaded / </a:t>
            </a:r>
            <a:r>
              <a:rPr lang="en-US" dirty="0" err="1" smtClean="0"/>
              <a:t>OpenMP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49461" y="1257300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#!/bin/bash</a:t>
            </a:r>
          </a:p>
          <a:p>
            <a:r>
              <a:rPr lang="en-US" dirty="0"/>
              <a:t>#SBATCH --job-name=</a:t>
            </a:r>
            <a:r>
              <a:rPr lang="en-US" dirty="0" err="1"/>
              <a:t>parallel_job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</a:t>
            </a:r>
            <a:r>
              <a:rPr lang="en-US" dirty="0" smtClean="0"/>
              <a:t>partition=</a:t>
            </a:r>
            <a:r>
              <a:rPr lang="en-US" dirty="0" err="1" smtClean="0"/>
              <a:t>sixhour</a:t>
            </a:r>
            <a:endParaRPr lang="en-US" dirty="0"/>
          </a:p>
          <a:p>
            <a:r>
              <a:rPr lang="en-US" dirty="0"/>
              <a:t>#SBATCH --mail-type=BEGIN,END,FAIL 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--mail-user=rjepperson@ku.edu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</a:t>
            </a:r>
            <a:r>
              <a:rPr lang="en-US" dirty="0" err="1" smtClean="0"/>
              <a:t>ntasks</a:t>
            </a:r>
            <a:r>
              <a:rPr lang="en-US" dirty="0" smtClean="0"/>
              <a:t>=1</a:t>
            </a:r>
          </a:p>
          <a:p>
            <a:r>
              <a:rPr lang="en-US" dirty="0" smtClean="0"/>
              <a:t>#SBATCH </a:t>
            </a:r>
            <a:r>
              <a:rPr lang="en-US" dirty="0"/>
              <a:t>--</a:t>
            </a:r>
            <a:r>
              <a:rPr lang="en-US" dirty="0" err="1" smtClean="0"/>
              <a:t>cpus</a:t>
            </a:r>
            <a:r>
              <a:rPr lang="en-US" dirty="0" smtClean="0"/>
              <a:t>-per-task=4</a:t>
            </a:r>
          </a:p>
          <a:p>
            <a:r>
              <a:rPr lang="en-US" dirty="0" smtClean="0"/>
              <a:t>#SBATCH </a:t>
            </a:r>
            <a:r>
              <a:rPr lang="en-US" dirty="0"/>
              <a:t>--</a:t>
            </a:r>
            <a:r>
              <a:rPr lang="en-US" dirty="0" smtClean="0"/>
              <a:t>mem-per-</a:t>
            </a:r>
            <a:r>
              <a:rPr lang="en-US" dirty="0" err="1" smtClean="0"/>
              <a:t>cpu</a:t>
            </a:r>
            <a:r>
              <a:rPr lang="en-US" dirty="0" smtClean="0"/>
              <a:t>=2gb</a:t>
            </a:r>
          </a:p>
          <a:p>
            <a:r>
              <a:rPr lang="en-US" dirty="0" smtClean="0"/>
              <a:t>#SBATCH </a:t>
            </a:r>
            <a:r>
              <a:rPr lang="en-US" dirty="0"/>
              <a:t>--time=00:05:00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--output=parallel_%</a:t>
            </a:r>
            <a:r>
              <a:rPr lang="en-US" dirty="0" smtClean="0"/>
              <a:t>j.log</a:t>
            </a:r>
          </a:p>
          <a:p>
            <a:endParaRPr lang="en-US" dirty="0"/>
          </a:p>
          <a:p>
            <a:r>
              <a:rPr lang="en-US" dirty="0" err="1"/>
              <a:t>pwd</a:t>
            </a:r>
            <a:r>
              <a:rPr lang="en-US" dirty="0"/>
              <a:t>; hostname; </a:t>
            </a:r>
            <a:r>
              <a:rPr lang="en-US" dirty="0" smtClean="0"/>
              <a:t>date </a:t>
            </a:r>
            <a:endParaRPr lang="en-US" dirty="0"/>
          </a:p>
          <a:p>
            <a:r>
              <a:rPr lang="en-US" dirty="0"/>
              <a:t>echo "Running on $SLURM_CPUS_ON_NODE cores</a:t>
            </a:r>
            <a:r>
              <a:rPr lang="en-US" dirty="0" smtClean="0"/>
              <a:t>" </a:t>
            </a:r>
            <a:endParaRPr lang="en-US" dirty="0"/>
          </a:p>
          <a:p>
            <a:r>
              <a:rPr lang="en-US" dirty="0"/>
              <a:t>module load </a:t>
            </a:r>
            <a:r>
              <a:rPr lang="en-US" dirty="0" smtClean="0"/>
              <a:t>compiler/</a:t>
            </a:r>
            <a:r>
              <a:rPr lang="en-US" dirty="0" err="1" smtClean="0"/>
              <a:t>gcc</a:t>
            </a:r>
            <a:r>
              <a:rPr lang="en-US" dirty="0" smtClean="0"/>
              <a:t>/6.3 </a:t>
            </a:r>
            <a:endParaRPr lang="en-US" dirty="0"/>
          </a:p>
          <a:p>
            <a:r>
              <a:rPr lang="en-US" dirty="0"/>
              <a:t>./</a:t>
            </a:r>
            <a:r>
              <a:rPr lang="en-US" dirty="0" err="1"/>
              <a:t>omp_hello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40776" y="1251438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#!/bin/bash</a:t>
            </a:r>
          </a:p>
          <a:p>
            <a:r>
              <a:rPr lang="en-US" dirty="0" smtClean="0"/>
              <a:t>#MSUB -N </a:t>
            </a:r>
            <a:r>
              <a:rPr lang="en-US" dirty="0" err="1" smtClean="0"/>
              <a:t>parallel_job</a:t>
            </a:r>
            <a:r>
              <a:rPr lang="en-US" dirty="0" smtClean="0"/>
              <a:t> </a:t>
            </a:r>
          </a:p>
          <a:p>
            <a:r>
              <a:rPr lang="en-US" dirty="0" smtClean="0"/>
              <a:t>#MSUB -q </a:t>
            </a:r>
            <a:r>
              <a:rPr lang="en-US" dirty="0" err="1" smtClean="0"/>
              <a:t>sixhour</a:t>
            </a:r>
            <a:endParaRPr lang="en-US" dirty="0"/>
          </a:p>
          <a:p>
            <a:r>
              <a:rPr lang="en-US" dirty="0"/>
              <a:t>#MSUB -m </a:t>
            </a:r>
            <a:r>
              <a:rPr lang="en-US" dirty="0" err="1"/>
              <a:t>abe</a:t>
            </a:r>
            <a:endParaRPr lang="en-US" dirty="0"/>
          </a:p>
          <a:p>
            <a:r>
              <a:rPr lang="en-US" dirty="0"/>
              <a:t>#MSUB -M rjepperson@ku.edu</a:t>
            </a:r>
          </a:p>
          <a:p>
            <a:r>
              <a:rPr lang="en-US" dirty="0" smtClean="0"/>
              <a:t>#MSUB -l nodes=1:ppn=4</a:t>
            </a:r>
          </a:p>
          <a:p>
            <a:r>
              <a:rPr lang="en-US" dirty="0" smtClean="0"/>
              <a:t>#MSUB -l </a:t>
            </a:r>
            <a:r>
              <a:rPr lang="en-US" dirty="0" err="1" smtClean="0"/>
              <a:t>pmem</a:t>
            </a:r>
            <a:r>
              <a:rPr lang="en-US" dirty="0" smtClean="0"/>
              <a:t>=2gb</a:t>
            </a:r>
          </a:p>
          <a:p>
            <a:r>
              <a:rPr lang="en-US" dirty="0" smtClean="0"/>
              <a:t>#MSUB -l </a:t>
            </a:r>
            <a:r>
              <a:rPr lang="en-US" dirty="0" err="1" smtClean="0"/>
              <a:t>walltime</a:t>
            </a:r>
            <a:r>
              <a:rPr lang="en-US" dirty="0" smtClean="0"/>
              <a:t>=00:05:00</a:t>
            </a:r>
          </a:p>
          <a:p>
            <a:r>
              <a:rPr lang="en-US" dirty="0" smtClean="0"/>
              <a:t>#MSUB -o parallel_$PBS_JOBID.log</a:t>
            </a:r>
          </a:p>
          <a:p>
            <a:r>
              <a:rPr lang="en-US" dirty="0" smtClean="0"/>
              <a:t>#MSUB -j </a:t>
            </a:r>
            <a:r>
              <a:rPr lang="en-US" dirty="0" err="1" smtClean="0"/>
              <a:t>oe</a:t>
            </a:r>
            <a:endParaRPr lang="en-US" dirty="0" smtClean="0"/>
          </a:p>
          <a:p>
            <a:endParaRPr lang="en-US" dirty="0"/>
          </a:p>
          <a:p>
            <a:r>
              <a:rPr lang="en-US" dirty="0" err="1"/>
              <a:t>pwd</a:t>
            </a:r>
            <a:r>
              <a:rPr lang="en-US" dirty="0"/>
              <a:t>; hostname; </a:t>
            </a:r>
            <a:r>
              <a:rPr lang="en-US" dirty="0" smtClean="0"/>
              <a:t>date </a:t>
            </a:r>
            <a:endParaRPr lang="en-US" dirty="0"/>
          </a:p>
          <a:p>
            <a:r>
              <a:rPr lang="en-US" dirty="0"/>
              <a:t>echo "Running on $SLURM_CPUS_ON_NODE cores</a:t>
            </a:r>
            <a:r>
              <a:rPr lang="en-US" dirty="0" smtClean="0"/>
              <a:t>" </a:t>
            </a:r>
            <a:endParaRPr lang="en-US" dirty="0"/>
          </a:p>
          <a:p>
            <a:r>
              <a:rPr lang="en-US" dirty="0"/>
              <a:t>module load </a:t>
            </a:r>
            <a:r>
              <a:rPr lang="en-US" dirty="0" smtClean="0"/>
              <a:t>compiler/</a:t>
            </a:r>
            <a:r>
              <a:rPr lang="en-US" dirty="0" err="1" smtClean="0"/>
              <a:t>gcc</a:t>
            </a:r>
            <a:r>
              <a:rPr lang="en-US" dirty="0" smtClean="0"/>
              <a:t>/6.3 </a:t>
            </a:r>
            <a:endParaRPr lang="en-US" dirty="0"/>
          </a:p>
          <a:p>
            <a:r>
              <a:rPr lang="en-US" dirty="0"/>
              <a:t>./</a:t>
            </a:r>
            <a:r>
              <a:rPr lang="en-US" dirty="0" err="1"/>
              <a:t>omp_hello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38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- MPI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67046" y="1257300"/>
            <a:ext cx="538675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#!/</a:t>
            </a:r>
            <a:r>
              <a:rPr lang="en-US" dirty="0" smtClean="0"/>
              <a:t>bin/bash</a:t>
            </a:r>
            <a:endParaRPr lang="en-US" dirty="0"/>
          </a:p>
          <a:p>
            <a:r>
              <a:rPr lang="en-US" dirty="0"/>
              <a:t>#SBATCH --partition=</a:t>
            </a:r>
            <a:r>
              <a:rPr lang="en-US" dirty="0" err="1"/>
              <a:t>sixhour</a:t>
            </a:r>
            <a:r>
              <a:rPr lang="en-US" dirty="0"/>
              <a:t>   </a:t>
            </a:r>
            <a:endParaRPr lang="en-US" dirty="0" smtClean="0"/>
          </a:p>
          <a:p>
            <a:r>
              <a:rPr lang="en-US" dirty="0" smtClean="0"/>
              <a:t>#SBATCH </a:t>
            </a:r>
            <a:r>
              <a:rPr lang="en-US" dirty="0"/>
              <a:t>--</a:t>
            </a:r>
            <a:r>
              <a:rPr lang="en-US" dirty="0" err="1" smtClean="0"/>
              <a:t>ntasks</a:t>
            </a:r>
            <a:r>
              <a:rPr lang="en-US" dirty="0" smtClean="0"/>
              <a:t>-per-node=20    </a:t>
            </a:r>
          </a:p>
          <a:p>
            <a:r>
              <a:rPr lang="en-US" dirty="0" smtClean="0"/>
              <a:t>#</a:t>
            </a:r>
            <a:r>
              <a:rPr lang="en-US" dirty="0"/>
              <a:t>SBATCH --nodes=2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--constraint=</a:t>
            </a:r>
            <a:r>
              <a:rPr lang="en-US" dirty="0" err="1"/>
              <a:t>ib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--mem-per-</a:t>
            </a:r>
            <a:r>
              <a:rPr lang="en-US" dirty="0" err="1"/>
              <a:t>cpu</a:t>
            </a:r>
            <a:r>
              <a:rPr lang="en-US" dirty="0"/>
              <a:t>=4gb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--time=00:10:00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--output=mpi_%</a:t>
            </a:r>
            <a:r>
              <a:rPr lang="en-US" dirty="0" smtClean="0"/>
              <a:t>j.log</a:t>
            </a:r>
          </a:p>
          <a:p>
            <a:endParaRPr lang="en-US" dirty="0"/>
          </a:p>
          <a:p>
            <a:r>
              <a:rPr lang="en-US" dirty="0"/>
              <a:t>echo "Running on $SLURM_JOB_NODELIST </a:t>
            </a:r>
            <a:endParaRPr lang="en-US" dirty="0" smtClean="0"/>
          </a:p>
          <a:p>
            <a:r>
              <a:rPr lang="en-US" dirty="0" smtClean="0"/>
              <a:t>nodes </a:t>
            </a:r>
            <a:r>
              <a:rPr lang="en-US" dirty="0"/>
              <a:t>using $SLURM_CPUS_ON_NODE cores </a:t>
            </a:r>
            <a:endParaRPr lang="en-US" dirty="0" smtClean="0"/>
          </a:p>
          <a:p>
            <a:r>
              <a:rPr lang="en-US" dirty="0" smtClean="0"/>
              <a:t>on </a:t>
            </a:r>
            <a:r>
              <a:rPr lang="en-US" dirty="0"/>
              <a:t>each node"</a:t>
            </a:r>
          </a:p>
          <a:p>
            <a:endParaRPr lang="en-US" dirty="0"/>
          </a:p>
          <a:p>
            <a:r>
              <a:rPr lang="en-US" dirty="0" err="1"/>
              <a:t>mpirun</a:t>
            </a:r>
            <a:r>
              <a:rPr lang="en-US" dirty="0"/>
              <a:t> ./</a:t>
            </a:r>
            <a:r>
              <a:rPr lang="en-US" dirty="0" err="1"/>
              <a:t>mpi_hello_world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40776" y="1251438"/>
            <a:ext cx="538675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#!/</a:t>
            </a:r>
            <a:r>
              <a:rPr lang="en-US" dirty="0" smtClean="0"/>
              <a:t>bin/bash</a:t>
            </a:r>
            <a:endParaRPr lang="en-US" dirty="0"/>
          </a:p>
          <a:p>
            <a:r>
              <a:rPr lang="en-US" dirty="0" smtClean="0"/>
              <a:t>#MSUB -q </a:t>
            </a:r>
            <a:r>
              <a:rPr lang="en-US" dirty="0" err="1" smtClean="0"/>
              <a:t>sixhour</a:t>
            </a:r>
            <a:endParaRPr lang="en-US" dirty="0" smtClean="0"/>
          </a:p>
          <a:p>
            <a:r>
              <a:rPr lang="en-US" dirty="0" smtClean="0"/>
              <a:t>#MSUB -l nodes=2:ppn=20:ib</a:t>
            </a:r>
          </a:p>
          <a:p>
            <a:r>
              <a:rPr lang="en-US" dirty="0" smtClean="0"/>
              <a:t>#MSUB -l </a:t>
            </a:r>
            <a:r>
              <a:rPr lang="en-US" dirty="0" err="1" smtClean="0"/>
              <a:t>pmem</a:t>
            </a:r>
            <a:r>
              <a:rPr lang="en-US" dirty="0" smtClean="0"/>
              <a:t>=4gb</a:t>
            </a:r>
          </a:p>
          <a:p>
            <a:r>
              <a:rPr lang="en-US" dirty="0" smtClean="0"/>
              <a:t>#MSUB -l </a:t>
            </a:r>
            <a:r>
              <a:rPr lang="en-US" dirty="0" err="1" smtClean="0"/>
              <a:t>walltime</a:t>
            </a:r>
            <a:r>
              <a:rPr lang="en-US" dirty="0" smtClean="0"/>
              <a:t>=00:10:00</a:t>
            </a:r>
          </a:p>
          <a:p>
            <a:r>
              <a:rPr lang="en-US" dirty="0" smtClean="0"/>
              <a:t>#MSUB -o mpi_$PBS_JOBID.log</a:t>
            </a:r>
          </a:p>
          <a:p>
            <a:r>
              <a:rPr lang="en-US" dirty="0" smtClean="0"/>
              <a:t>#MSUB -j </a:t>
            </a:r>
            <a:r>
              <a:rPr lang="en-US" dirty="0" err="1" smtClean="0"/>
              <a:t>oe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echo "Running on </a:t>
            </a:r>
            <a:r>
              <a:rPr lang="en-US" dirty="0" smtClean="0"/>
              <a:t>$(cat PBS_NODEFILE) </a:t>
            </a:r>
          </a:p>
          <a:p>
            <a:r>
              <a:rPr lang="en-US" dirty="0" smtClean="0"/>
              <a:t>nodes </a:t>
            </a:r>
            <a:r>
              <a:rPr lang="en-US" dirty="0"/>
              <a:t>using </a:t>
            </a:r>
            <a:r>
              <a:rPr lang="en-US" dirty="0" smtClean="0"/>
              <a:t>$PBS_NUM_PPN </a:t>
            </a:r>
            <a:r>
              <a:rPr lang="en-US" dirty="0"/>
              <a:t>cores </a:t>
            </a:r>
            <a:endParaRPr lang="en-US" dirty="0" smtClean="0"/>
          </a:p>
          <a:p>
            <a:r>
              <a:rPr lang="en-US" dirty="0" smtClean="0"/>
              <a:t>on </a:t>
            </a:r>
            <a:r>
              <a:rPr lang="en-US" dirty="0"/>
              <a:t>each node"</a:t>
            </a:r>
          </a:p>
          <a:p>
            <a:endParaRPr lang="en-US" dirty="0"/>
          </a:p>
          <a:p>
            <a:r>
              <a:rPr lang="en-US" dirty="0" err="1"/>
              <a:t>mpirun</a:t>
            </a:r>
            <a:r>
              <a:rPr lang="en-US" dirty="0"/>
              <a:t> ./</a:t>
            </a:r>
            <a:r>
              <a:rPr lang="en-US" dirty="0" err="1"/>
              <a:t>mpi_hello_world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31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- GPU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949461" y="1257300"/>
            <a:ext cx="6096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#!/bin/bash</a:t>
            </a:r>
          </a:p>
          <a:p>
            <a:r>
              <a:rPr lang="en-US" dirty="0"/>
              <a:t>#SBATCH --partition=</a:t>
            </a:r>
            <a:r>
              <a:rPr lang="en-US" dirty="0" err="1"/>
              <a:t>sixhour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#</a:t>
            </a:r>
            <a:r>
              <a:rPr lang="en-US" dirty="0"/>
              <a:t>SBATCH --</a:t>
            </a:r>
            <a:r>
              <a:rPr lang="en-US" dirty="0" err="1" smtClean="0"/>
              <a:t>ntasks</a:t>
            </a:r>
            <a:r>
              <a:rPr lang="en-US" dirty="0" smtClean="0"/>
              <a:t>=1</a:t>
            </a:r>
          </a:p>
          <a:p>
            <a:r>
              <a:rPr lang="en-US" dirty="0" smtClean="0"/>
              <a:t>#SBATCH </a:t>
            </a:r>
            <a:r>
              <a:rPr lang="en-US" dirty="0"/>
              <a:t>--</a:t>
            </a:r>
            <a:r>
              <a:rPr lang="en-US" dirty="0" smtClean="0"/>
              <a:t>time=00:10:00</a:t>
            </a:r>
          </a:p>
          <a:p>
            <a:r>
              <a:rPr lang="en-US" dirty="0" smtClean="0"/>
              <a:t>#SBATCH --</a:t>
            </a:r>
            <a:r>
              <a:rPr lang="en-US" dirty="0" err="1" smtClean="0"/>
              <a:t>gres</a:t>
            </a:r>
            <a:r>
              <a:rPr lang="en-US" dirty="0" smtClean="0"/>
              <a:t>=</a:t>
            </a:r>
            <a:r>
              <a:rPr lang="en-US" dirty="0" err="1" smtClean="0"/>
              <a:t>gpu</a:t>
            </a:r>
            <a:endParaRPr lang="en-US" dirty="0" smtClean="0"/>
          </a:p>
          <a:p>
            <a:r>
              <a:rPr lang="en-US" dirty="0" smtClean="0"/>
              <a:t>#SBATCH --constraint=k40</a:t>
            </a:r>
          </a:p>
          <a:p>
            <a:r>
              <a:rPr lang="en-US" dirty="0" smtClean="0"/>
              <a:t>##SBATCH --</a:t>
            </a:r>
            <a:r>
              <a:rPr lang="en-US" dirty="0" err="1" smtClean="0"/>
              <a:t>gres</a:t>
            </a:r>
            <a:r>
              <a:rPr lang="en-US" dirty="0" smtClean="0"/>
              <a:t>=gpu:2</a:t>
            </a:r>
          </a:p>
          <a:p>
            <a:r>
              <a:rPr lang="en-US" dirty="0" smtClean="0"/>
              <a:t>#</a:t>
            </a:r>
            <a:r>
              <a:rPr lang="en-US" dirty="0"/>
              <a:t>SBATCH --output=gpu_%</a:t>
            </a:r>
            <a:r>
              <a:rPr lang="en-US" dirty="0" smtClean="0"/>
              <a:t>j.log</a:t>
            </a:r>
          </a:p>
          <a:p>
            <a:endParaRPr lang="en-US" dirty="0"/>
          </a:p>
          <a:p>
            <a:r>
              <a:rPr lang="en-US" dirty="0"/>
              <a:t>module load </a:t>
            </a:r>
            <a:r>
              <a:rPr lang="en-US" dirty="0" err="1"/>
              <a:t>cuda</a:t>
            </a:r>
            <a:r>
              <a:rPr lang="en-US" dirty="0"/>
              <a:t>/9.0</a:t>
            </a:r>
          </a:p>
          <a:p>
            <a:r>
              <a:rPr lang="en-US" dirty="0"/>
              <a:t>./device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940776" y="1257300"/>
            <a:ext cx="38510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#!/bin/bash</a:t>
            </a:r>
          </a:p>
          <a:p>
            <a:r>
              <a:rPr lang="en-US" dirty="0" smtClean="0"/>
              <a:t>#MSUB -q </a:t>
            </a:r>
            <a:r>
              <a:rPr lang="en-US" dirty="0" err="1" smtClean="0"/>
              <a:t>sixhour</a:t>
            </a:r>
            <a:endParaRPr lang="en-US" dirty="0" smtClean="0"/>
          </a:p>
          <a:p>
            <a:r>
              <a:rPr lang="en-US" dirty="0" smtClean="0"/>
              <a:t>#MSUB -l nodes=1:ppn=1:gpu</a:t>
            </a:r>
          </a:p>
          <a:p>
            <a:r>
              <a:rPr lang="en-US" dirty="0" smtClean="0"/>
              <a:t>#MSUB -l </a:t>
            </a:r>
            <a:r>
              <a:rPr lang="en-US" dirty="0" err="1" smtClean="0"/>
              <a:t>walltime</a:t>
            </a:r>
            <a:r>
              <a:rPr lang="en-US" dirty="0" smtClean="0"/>
              <a:t>=00:10:00</a:t>
            </a:r>
          </a:p>
          <a:p>
            <a:r>
              <a:rPr lang="en-US" dirty="0" smtClean="0"/>
              <a:t>#MSUB -o gpu_$PBS_JOBID.log</a:t>
            </a:r>
          </a:p>
          <a:p>
            <a:r>
              <a:rPr lang="en-US" dirty="0" smtClean="0"/>
              <a:t>#MSUB -j </a:t>
            </a:r>
            <a:r>
              <a:rPr lang="en-US" dirty="0" err="1" smtClean="0"/>
              <a:t>oe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module load </a:t>
            </a:r>
            <a:r>
              <a:rPr lang="en-US" dirty="0" err="1"/>
              <a:t>cuda</a:t>
            </a:r>
            <a:r>
              <a:rPr lang="en-US" dirty="0"/>
              <a:t>/9.0</a:t>
            </a:r>
          </a:p>
          <a:p>
            <a:r>
              <a:rPr lang="en-US" dirty="0"/>
              <a:t>./device</a:t>
            </a:r>
          </a:p>
        </p:txBody>
      </p:sp>
    </p:spTree>
    <p:extLst>
      <p:ext uri="{BB962C8B-B14F-4D97-AF65-F5344CB8AC3E}">
        <p14:creationId xmlns:p14="http://schemas.microsoft.com/office/powerpoint/2010/main" val="11387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- Array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603022" y="1257300"/>
            <a:ext cx="552156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#!/bin/bash</a:t>
            </a:r>
          </a:p>
          <a:p>
            <a:r>
              <a:rPr lang="en-US" dirty="0" smtClean="0"/>
              <a:t>#</a:t>
            </a:r>
            <a:r>
              <a:rPr lang="en-US" dirty="0"/>
              <a:t>SBATCH --</a:t>
            </a:r>
            <a:r>
              <a:rPr lang="en-US" dirty="0" smtClean="0"/>
              <a:t>job-name=</a:t>
            </a:r>
            <a:r>
              <a:rPr lang="en-US" dirty="0" err="1" smtClean="0"/>
              <a:t>myJobarrayTest</a:t>
            </a:r>
            <a:endParaRPr lang="en-US" dirty="0" smtClean="0"/>
          </a:p>
          <a:p>
            <a:r>
              <a:rPr lang="en-US" dirty="0"/>
              <a:t>#SBATCH --partition=</a:t>
            </a:r>
            <a:r>
              <a:rPr lang="en-US" dirty="0" err="1"/>
              <a:t>sixhour</a:t>
            </a:r>
            <a:endParaRPr lang="en-US" dirty="0"/>
          </a:p>
          <a:p>
            <a:r>
              <a:rPr lang="en-US" dirty="0" smtClean="0"/>
              <a:t>#</a:t>
            </a:r>
            <a:r>
              <a:rPr lang="en-US" dirty="0"/>
              <a:t>SBATCH --</a:t>
            </a:r>
            <a:r>
              <a:rPr lang="en-US" dirty="0" err="1"/>
              <a:t>ntasks</a:t>
            </a:r>
            <a:r>
              <a:rPr lang="en-US" dirty="0"/>
              <a:t>=1</a:t>
            </a:r>
          </a:p>
          <a:p>
            <a:r>
              <a:rPr lang="en-US" dirty="0"/>
              <a:t>#SBATCH --</a:t>
            </a:r>
            <a:r>
              <a:rPr lang="en-US" dirty="0" smtClean="0"/>
              <a:t>time=00:05:00</a:t>
            </a:r>
            <a:endParaRPr lang="en-US" dirty="0"/>
          </a:p>
          <a:p>
            <a:r>
              <a:rPr lang="en-US" dirty="0"/>
              <a:t>#SBATCH --output=</a:t>
            </a:r>
            <a:r>
              <a:rPr lang="en-US" dirty="0" err="1"/>
              <a:t>testArray</a:t>
            </a:r>
            <a:r>
              <a:rPr lang="en-US" dirty="0"/>
              <a:t>_%A_%</a:t>
            </a:r>
            <a:r>
              <a:rPr lang="en-US" dirty="0" err="1"/>
              <a:t>a.out</a:t>
            </a:r>
            <a:endParaRPr lang="en-US" dirty="0"/>
          </a:p>
          <a:p>
            <a:r>
              <a:rPr lang="en-US" dirty="0"/>
              <a:t>#SBATCH --error=</a:t>
            </a:r>
            <a:r>
              <a:rPr lang="en-US" dirty="0" err="1"/>
              <a:t>testArray</a:t>
            </a:r>
            <a:r>
              <a:rPr lang="en-US" dirty="0"/>
              <a:t>_%A_%</a:t>
            </a:r>
            <a:r>
              <a:rPr lang="en-US" dirty="0" err="1"/>
              <a:t>a.err</a:t>
            </a:r>
            <a:endParaRPr lang="en-US" dirty="0"/>
          </a:p>
          <a:p>
            <a:r>
              <a:rPr lang="en-US" dirty="0" smtClean="0"/>
              <a:t>#</a:t>
            </a:r>
            <a:r>
              <a:rPr lang="en-US" dirty="0"/>
              <a:t>SBATCH --mem=2gb</a:t>
            </a:r>
          </a:p>
          <a:p>
            <a:r>
              <a:rPr lang="en-US" dirty="0"/>
              <a:t>#SBATCH --array=1-5</a:t>
            </a:r>
          </a:p>
          <a:p>
            <a:endParaRPr lang="en-US" dirty="0"/>
          </a:p>
          <a:p>
            <a:r>
              <a:rPr lang="en-US" dirty="0"/>
              <a:t>echo "DEBUG: $SLURM_ARRAY_TASK_ID"</a:t>
            </a:r>
          </a:p>
          <a:p>
            <a:r>
              <a:rPr lang="en-US" dirty="0"/>
              <a:t>LINE=$(</a:t>
            </a:r>
            <a:r>
              <a:rPr lang="en-US" dirty="0" err="1"/>
              <a:t>sed</a:t>
            </a:r>
            <a:r>
              <a:rPr lang="en-US" dirty="0"/>
              <a:t> -n "$</a:t>
            </a:r>
            <a:r>
              <a:rPr lang="en-US" dirty="0" err="1"/>
              <a:t>SLURM_ARRAY_TASK_ID"p</a:t>
            </a:r>
            <a:r>
              <a:rPr lang="en-US" dirty="0"/>
              <a:t> File.txt)</a:t>
            </a:r>
          </a:p>
          <a:p>
            <a:r>
              <a:rPr lang="en-US" dirty="0"/>
              <a:t>echo $LINE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263769" y="1257299"/>
            <a:ext cx="614582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#!/bin/bash</a:t>
            </a:r>
          </a:p>
          <a:p>
            <a:r>
              <a:rPr lang="en-US" dirty="0" smtClean="0"/>
              <a:t>#MSUB -N </a:t>
            </a:r>
            <a:r>
              <a:rPr lang="en-US" dirty="0" err="1" smtClean="0"/>
              <a:t>myJobarrayTest</a:t>
            </a:r>
            <a:endParaRPr lang="en-US" dirty="0" smtClean="0"/>
          </a:p>
          <a:p>
            <a:r>
              <a:rPr lang="en-US" dirty="0" smtClean="0"/>
              <a:t>#MSUB -q </a:t>
            </a:r>
            <a:r>
              <a:rPr lang="en-US" dirty="0" err="1" smtClean="0"/>
              <a:t>sixhour</a:t>
            </a:r>
            <a:endParaRPr lang="en-US" dirty="0"/>
          </a:p>
          <a:p>
            <a:r>
              <a:rPr lang="en-US" dirty="0" smtClean="0"/>
              <a:t>#MSUB -l nodes=1:ppn=1</a:t>
            </a:r>
            <a:endParaRPr lang="en-US" dirty="0"/>
          </a:p>
          <a:p>
            <a:r>
              <a:rPr lang="en-US" dirty="0" smtClean="0"/>
              <a:t>#MSUB -l </a:t>
            </a:r>
            <a:r>
              <a:rPr lang="en-US" dirty="0" err="1" smtClean="0"/>
              <a:t>walltime</a:t>
            </a:r>
            <a:r>
              <a:rPr lang="en-US" dirty="0" smtClean="0"/>
              <a:t>=00:05:00</a:t>
            </a:r>
            <a:endParaRPr lang="en-US" dirty="0"/>
          </a:p>
          <a:p>
            <a:r>
              <a:rPr lang="en-US" dirty="0" smtClean="0"/>
              <a:t>#MSUB -o </a:t>
            </a:r>
            <a:r>
              <a:rPr lang="en-US" dirty="0" err="1" smtClean="0"/>
              <a:t>testArray</a:t>
            </a:r>
            <a:r>
              <a:rPr lang="en-US" dirty="0" smtClean="0"/>
              <a:t>_$PBS_JOBID_$</a:t>
            </a:r>
            <a:r>
              <a:rPr lang="en-US" dirty="0" err="1" smtClean="0"/>
              <a:t>MOAB_JOBARRAYINDEX.out</a:t>
            </a:r>
            <a:endParaRPr lang="en-US" dirty="0"/>
          </a:p>
          <a:p>
            <a:r>
              <a:rPr lang="en-US" dirty="0"/>
              <a:t>#MSUB </a:t>
            </a:r>
            <a:r>
              <a:rPr lang="en-US" dirty="0" smtClean="0"/>
              <a:t>-e </a:t>
            </a:r>
            <a:r>
              <a:rPr lang="en-US" dirty="0" err="1"/>
              <a:t>testArray</a:t>
            </a:r>
            <a:r>
              <a:rPr lang="en-US" dirty="0"/>
              <a:t>_$PBS_JOBID_$</a:t>
            </a:r>
            <a:r>
              <a:rPr lang="en-US" dirty="0" err="1" smtClean="0"/>
              <a:t>MOAB_JOBARRAYINDEX.err</a:t>
            </a:r>
            <a:endParaRPr lang="en-US" dirty="0"/>
          </a:p>
          <a:p>
            <a:r>
              <a:rPr lang="en-US" dirty="0" smtClean="0"/>
              <a:t>#MSUB -l mem=2gb</a:t>
            </a:r>
            <a:endParaRPr lang="en-US" dirty="0"/>
          </a:p>
          <a:p>
            <a:r>
              <a:rPr lang="en-US" dirty="0" smtClean="0"/>
              <a:t>#MSUB -t 1-5</a:t>
            </a:r>
            <a:endParaRPr lang="en-US" dirty="0"/>
          </a:p>
          <a:p>
            <a:endParaRPr lang="en-US" dirty="0"/>
          </a:p>
          <a:p>
            <a:r>
              <a:rPr lang="en-US" dirty="0"/>
              <a:t>echo "DEBUG: </a:t>
            </a:r>
            <a:r>
              <a:rPr lang="en-US" dirty="0" smtClean="0"/>
              <a:t>$MOAB_JOBARRAYINDEX"</a:t>
            </a:r>
            <a:endParaRPr lang="en-US" dirty="0"/>
          </a:p>
          <a:p>
            <a:r>
              <a:rPr lang="en-US" dirty="0"/>
              <a:t>LINE=$(</a:t>
            </a:r>
            <a:r>
              <a:rPr lang="en-US" dirty="0" err="1"/>
              <a:t>sed</a:t>
            </a:r>
            <a:r>
              <a:rPr lang="en-US" dirty="0"/>
              <a:t> -n </a:t>
            </a:r>
            <a:r>
              <a:rPr lang="en-US" dirty="0" smtClean="0"/>
              <a:t>"$MOAB_JOBARRAYINDEX "</a:t>
            </a:r>
            <a:r>
              <a:rPr lang="en-US" dirty="0"/>
              <a:t>p File.txt)</a:t>
            </a:r>
          </a:p>
          <a:p>
            <a:r>
              <a:rPr lang="en-US" dirty="0"/>
              <a:t>echo $LINE</a:t>
            </a:r>
          </a:p>
        </p:txBody>
      </p:sp>
    </p:spTree>
    <p:extLst>
      <p:ext uri="{BB962C8B-B14F-4D97-AF65-F5344CB8AC3E}">
        <p14:creationId xmlns:p14="http://schemas.microsoft.com/office/powerpoint/2010/main" val="101430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38200" y="1257300"/>
            <a:ext cx="10881946" cy="4492625"/>
          </a:xfrm>
        </p:spPr>
        <p:txBody>
          <a:bodyPr/>
          <a:lstStyle/>
          <a:p>
            <a:r>
              <a:rPr lang="en-US" dirty="0" err="1" smtClean="0"/>
              <a:t>sacct</a:t>
            </a:r>
            <a:r>
              <a:rPr lang="en-US" dirty="0" smtClean="0"/>
              <a:t> - Display currently running and previous jobs. </a:t>
            </a:r>
          </a:p>
          <a:p>
            <a:pPr lvl="1"/>
            <a:r>
              <a:rPr lang="en-US" dirty="0" err="1" smtClean="0"/>
              <a:t>sacct</a:t>
            </a:r>
            <a:r>
              <a:rPr lang="en-US" dirty="0" smtClean="0"/>
              <a:t> -u &lt;username&gt;</a:t>
            </a:r>
          </a:p>
          <a:p>
            <a:pPr lvl="1"/>
            <a:r>
              <a:rPr lang="en-US" dirty="0" err="1" smtClean="0"/>
              <a:t>sacct</a:t>
            </a:r>
            <a:r>
              <a:rPr lang="en-US" dirty="0" smtClean="0"/>
              <a:t> --</a:t>
            </a:r>
            <a:r>
              <a:rPr lang="en-US" dirty="0" err="1" smtClean="0"/>
              <a:t>starttime</a:t>
            </a:r>
            <a:r>
              <a:rPr lang="en-US" dirty="0" smtClean="0"/>
              <a:t> 2018-09-26</a:t>
            </a:r>
          </a:p>
          <a:p>
            <a:pPr lvl="1"/>
            <a:r>
              <a:rPr lang="en-US" dirty="0" err="1" smtClean="0"/>
              <a:t>sacct</a:t>
            </a:r>
            <a:r>
              <a:rPr lang="en-US" dirty="0" smtClean="0"/>
              <a:t> -j &lt;</a:t>
            </a:r>
            <a:r>
              <a:rPr lang="en-US" dirty="0" err="1" smtClean="0"/>
              <a:t>jobid</a:t>
            </a:r>
            <a:r>
              <a:rPr lang="en-US" dirty="0" smtClean="0"/>
              <a:t>&gt;</a:t>
            </a:r>
          </a:p>
          <a:p>
            <a:r>
              <a:rPr lang="en-US" dirty="0" err="1" smtClean="0"/>
              <a:t>sacct</a:t>
            </a:r>
            <a:r>
              <a:rPr lang="en-US" dirty="0" smtClean="0"/>
              <a:t> -j &lt;</a:t>
            </a:r>
            <a:r>
              <a:rPr lang="en-US" dirty="0" err="1" smtClean="0"/>
              <a:t>jobid</a:t>
            </a:r>
            <a:r>
              <a:rPr lang="en-US" dirty="0" smtClean="0"/>
              <a:t>&gt; -l (Shows all information from the job)</a:t>
            </a:r>
          </a:p>
          <a:p>
            <a:r>
              <a:rPr lang="en-US" sz="2400" dirty="0" err="1" smtClean="0"/>
              <a:t>sacct</a:t>
            </a:r>
            <a:r>
              <a:rPr lang="en-US" sz="2400" dirty="0" smtClean="0"/>
              <a:t> -j &lt;</a:t>
            </a:r>
            <a:r>
              <a:rPr lang="en-US" sz="2400" dirty="0" err="1" smtClean="0"/>
              <a:t>jobid</a:t>
            </a:r>
            <a:r>
              <a:rPr lang="en-US" sz="2400" dirty="0" smtClean="0"/>
              <a:t>&gt; -o JobID,JobName,AllocCPUS,NodeList,MaxRSS,AllocTres%32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40777" y="5888454"/>
            <a:ext cx="4598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https://crc.ku.edu/hpc/slurm/how-to#common</a:t>
            </a:r>
          </a:p>
        </p:txBody>
      </p:sp>
    </p:spTree>
    <p:extLst>
      <p:ext uri="{BB962C8B-B14F-4D97-AF65-F5344CB8AC3E}">
        <p14:creationId xmlns:p14="http://schemas.microsoft.com/office/powerpoint/2010/main" val="82048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494" y="-1418519"/>
            <a:ext cx="12825482" cy="85520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6330" y="6474671"/>
            <a:ext cx="315983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Icons designed by </a:t>
            </a:r>
            <a:r>
              <a:rPr lang="en-US" sz="1000" dirty="0" err="1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Madebyoliver</a:t>
            </a:r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 from </a:t>
            </a:r>
            <a:r>
              <a:rPr lang="en-US" sz="1000" dirty="0" err="1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Flaticon</a:t>
            </a:r>
            <a:r>
              <a:rPr lang="en-US" sz="1000" dirty="0">
                <a:solidFill>
                  <a:srgbClr val="FFFFFF"/>
                </a:solidFill>
                <a:latin typeface="Gotham Book" charset="0"/>
                <a:ea typeface="Gotham Book" charset="0"/>
                <a:cs typeface="Gotham Book" charset="0"/>
              </a:rPr>
              <a:t>.</a:t>
            </a:r>
          </a:p>
        </p:txBody>
      </p:sp>
      <p:sp>
        <p:nvSpPr>
          <p:cNvPr id="6" name="Parallelogram 28"/>
          <p:cNvSpPr/>
          <p:nvPr/>
        </p:nvSpPr>
        <p:spPr>
          <a:xfrm>
            <a:off x="5514975" y="-354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7" name="Parallelogram 28"/>
          <p:cNvSpPr/>
          <p:nvPr/>
        </p:nvSpPr>
        <p:spPr>
          <a:xfrm>
            <a:off x="4953002" y="537810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8" name="Parallelogram 28"/>
          <p:cNvSpPr/>
          <p:nvPr/>
        </p:nvSpPr>
        <p:spPr>
          <a:xfrm>
            <a:off x="2233614" y="3385123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9" name="Parallelogram 28"/>
          <p:cNvSpPr/>
          <p:nvPr/>
        </p:nvSpPr>
        <p:spPr>
          <a:xfrm>
            <a:off x="7743827" y="5111527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sp>
        <p:nvSpPr>
          <p:cNvPr id="10" name="Parallelogram 28"/>
          <p:cNvSpPr/>
          <p:nvPr/>
        </p:nvSpPr>
        <p:spPr>
          <a:xfrm>
            <a:off x="8886827" y="4871377"/>
            <a:ext cx="530985" cy="1486254"/>
          </a:xfrm>
          <a:custGeom>
            <a:avLst/>
            <a:gdLst>
              <a:gd name="connsiteX0" fmla="*/ 0 w 1003609"/>
              <a:gd name="connsiteY0" fmla="*/ 1817649 h 1817649"/>
              <a:gd name="connsiteX1" fmla="*/ 489460 w 1003609"/>
              <a:gd name="connsiteY1" fmla="*/ 0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1003609"/>
              <a:gd name="connsiteY0" fmla="*/ 1817649 h 1817649"/>
              <a:gd name="connsiteX1" fmla="*/ 835450 w 1003609"/>
              <a:gd name="connsiteY1" fmla="*/ 8238 h 1817649"/>
              <a:gd name="connsiteX2" fmla="*/ 1003609 w 1003609"/>
              <a:gd name="connsiteY2" fmla="*/ 0 h 1817649"/>
              <a:gd name="connsiteX3" fmla="*/ 514149 w 1003609"/>
              <a:gd name="connsiteY3" fmla="*/ 1817649 h 1817649"/>
              <a:gd name="connsiteX4" fmla="*/ 0 w 1003609"/>
              <a:gd name="connsiteY4" fmla="*/ 1817649 h 1817649"/>
              <a:gd name="connsiteX0" fmla="*/ 0 w 649381"/>
              <a:gd name="connsiteY0" fmla="*/ 1809411 h 1817649"/>
              <a:gd name="connsiteX1" fmla="*/ 481222 w 649381"/>
              <a:gd name="connsiteY1" fmla="*/ 8238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12324 h 1820562"/>
              <a:gd name="connsiteX1" fmla="*/ 481222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12324 h 1820562"/>
              <a:gd name="connsiteX1" fmla="*/ 453344 w 649381"/>
              <a:gd name="connsiteY1" fmla="*/ 0 h 1820562"/>
              <a:gd name="connsiteX2" fmla="*/ 649381 w 649381"/>
              <a:gd name="connsiteY2" fmla="*/ 2913 h 1820562"/>
              <a:gd name="connsiteX3" fmla="*/ 159921 w 649381"/>
              <a:gd name="connsiteY3" fmla="*/ 1820562 h 1820562"/>
              <a:gd name="connsiteX4" fmla="*/ 0 w 649381"/>
              <a:gd name="connsiteY4" fmla="*/ 1812324 h 1820562"/>
              <a:gd name="connsiteX0" fmla="*/ 0 w 649381"/>
              <a:gd name="connsiteY0" fmla="*/ 1809411 h 1817649"/>
              <a:gd name="connsiteX1" fmla="*/ 548129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8239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  <a:gd name="connsiteX0" fmla="*/ 0 w 649381"/>
              <a:gd name="connsiteY0" fmla="*/ 1809411 h 1817649"/>
              <a:gd name="connsiteX1" fmla="*/ 486797 w 649381"/>
              <a:gd name="connsiteY1" fmla="*/ 2663 h 1817649"/>
              <a:gd name="connsiteX2" fmla="*/ 649381 w 649381"/>
              <a:gd name="connsiteY2" fmla="*/ 0 h 1817649"/>
              <a:gd name="connsiteX3" fmla="*/ 159921 w 649381"/>
              <a:gd name="connsiteY3" fmla="*/ 1817649 h 1817649"/>
              <a:gd name="connsiteX4" fmla="*/ 0 w 649381"/>
              <a:gd name="connsiteY4" fmla="*/ 1809411 h 181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381" h="1817649">
                <a:moveTo>
                  <a:pt x="0" y="1809411"/>
                </a:moveTo>
                <a:lnTo>
                  <a:pt x="486797" y="2663"/>
                </a:lnTo>
                <a:lnTo>
                  <a:pt x="649381" y="0"/>
                </a:lnTo>
                <a:lnTo>
                  <a:pt x="159921" y="1817649"/>
                </a:lnTo>
                <a:lnTo>
                  <a:pt x="0" y="1809411"/>
                </a:lnTo>
                <a:close/>
              </a:path>
            </a:pathLst>
          </a:custGeom>
          <a:solidFill>
            <a:srgbClr val="E02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201" y="2505047"/>
            <a:ext cx="5692626" cy="19224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3508" y="1127222"/>
            <a:ext cx="1609344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8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83ACD39509AC43B409D262583FE7FC" ma:contentTypeVersion="6" ma:contentTypeDescription="Create a new document." ma:contentTypeScope="" ma:versionID="db8302189f536c1329afdd74c29a9a2f">
  <xsd:schema xmlns:xsd="http://www.w3.org/2001/XMLSchema" xmlns:xs="http://www.w3.org/2001/XMLSchema" xmlns:p="http://schemas.microsoft.com/office/2006/metadata/properties" xmlns:ns2="3735cd0a-35e1-407d-9444-21890eaa4d7e" xmlns:ns3="a69ee865-e2a9-426a-8b72-a67dd8c23394" targetNamespace="http://schemas.microsoft.com/office/2006/metadata/properties" ma:root="true" ma:fieldsID="d6c04f204ee69f9dd3e52e935357b66f" ns2:_="" ns3:_="">
    <xsd:import namespace="3735cd0a-35e1-407d-9444-21890eaa4d7e"/>
    <xsd:import namespace="a69ee865-e2a9-426a-8b72-a67dd8c2339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35cd0a-35e1-407d-9444-21890eaa4d7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9ee865-e2a9-426a-8b72-a67dd8c233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98D0485-B426-48FF-8490-6D77B47008E2}"/>
</file>

<file path=customXml/itemProps2.xml><?xml version="1.0" encoding="utf-8"?>
<ds:datastoreItem xmlns:ds="http://schemas.openxmlformats.org/officeDocument/2006/customXml" ds:itemID="{1EB79F4C-4AF6-40A5-803D-3716DF082499}"/>
</file>

<file path=customXml/itemProps3.xml><?xml version="1.0" encoding="utf-8"?>
<ds:datastoreItem xmlns:ds="http://schemas.openxmlformats.org/officeDocument/2006/customXml" ds:itemID="{7FA11C93-5AB9-4976-A8DD-84D18FE7BAC1}"/>
</file>

<file path=docProps/app.xml><?xml version="1.0" encoding="utf-8"?>
<Properties xmlns="http://schemas.openxmlformats.org/officeDocument/2006/extended-properties" xmlns:vt="http://schemas.openxmlformats.org/officeDocument/2006/docPropsVTypes">
  <TotalTime>9427</TotalTime>
  <Words>1664</Words>
  <Application>Microsoft Office PowerPoint</Application>
  <PresentationFormat>Widescreen</PresentationFormat>
  <Paragraphs>404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22</vt:i4>
      </vt:variant>
    </vt:vector>
  </HeadingPairs>
  <TitlesOfParts>
    <vt:vector size="38" baseType="lpstr">
      <vt:lpstr>Arial</vt:lpstr>
      <vt:lpstr>Calibri</vt:lpstr>
      <vt:lpstr>Calibri Light</vt:lpstr>
      <vt:lpstr>Chronicle Display Light</vt:lpstr>
      <vt:lpstr>Gotham Book</vt:lpstr>
      <vt:lpstr>Gotham Medium</vt:lpstr>
      <vt:lpstr>Raleway</vt:lpstr>
      <vt:lpstr>Times Roman</vt:lpstr>
      <vt:lpstr>Custom Design</vt:lpstr>
      <vt:lpstr>1_Custom Design</vt:lpstr>
      <vt:lpstr>2_Custom Design</vt:lpstr>
      <vt:lpstr>3_Custom Design</vt:lpstr>
      <vt:lpstr>4_Custom Design</vt:lpstr>
      <vt:lpstr>1_Office Theme</vt:lpstr>
      <vt:lpstr>6_Custom Design</vt:lpstr>
      <vt:lpstr>5_Custom Design</vt:lpstr>
      <vt:lpstr>PowerPoint Presentation</vt:lpstr>
      <vt:lpstr>PowerPoint Presentation</vt:lpstr>
      <vt:lpstr>Introduction</vt:lpstr>
      <vt:lpstr>Test Environment</vt:lpstr>
      <vt:lpstr>Key Differences</vt:lpstr>
      <vt:lpstr>Key Differences</vt:lpstr>
      <vt:lpstr>Cheat Sheet – Environment Variable</vt:lpstr>
      <vt:lpstr>Cheat Sheet - Options</vt:lpstr>
      <vt:lpstr>Cheat Sheet - Options Cont.</vt:lpstr>
      <vt:lpstr>Cheat Sheet - Commands</vt:lpstr>
      <vt:lpstr>Cheat Sheet – Job States</vt:lpstr>
      <vt:lpstr>Submitting Jobs</vt:lpstr>
      <vt:lpstr>Node Features</vt:lpstr>
      <vt:lpstr>Partitions</vt:lpstr>
      <vt:lpstr>Options</vt:lpstr>
      <vt:lpstr>Example - Serial</vt:lpstr>
      <vt:lpstr>Example - Multi-threaded / OpenMP</vt:lpstr>
      <vt:lpstr>Example - MPI</vt:lpstr>
      <vt:lpstr>Example - GPU</vt:lpstr>
      <vt:lpstr>Example - Array</vt:lpstr>
      <vt:lpstr>Job History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Epperson, Riley J.</cp:lastModifiedBy>
  <cp:revision>172</cp:revision>
  <cp:lastPrinted>2017-02-16T21:33:56Z</cp:lastPrinted>
  <dcterms:created xsi:type="dcterms:W3CDTF">2017-01-17T16:35:06Z</dcterms:created>
  <dcterms:modified xsi:type="dcterms:W3CDTF">2018-10-16T18:03:45Z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0x0101004983ACD39509AC43B409D262583FE7FC</vt:lpwstr>
  </property>
</Properties>
</file>