
<file path=[Content_Types].xml><?xml version="1.0" encoding="utf-8"?>
<Types xmlns="http://schemas.openxmlformats.org/package/2006/content-types">
  <Default Extension="png" ContentType="image/png"/>
  <Default Extension="rels" ContentType="application/vnd.openxmlformats-package.relationships+xml"/>
  <Default Extension="fntdata" ContentType="application/x-fontdata"/>
  <Default Extension="xml" ContentType="application/xml"/>
  <Default Extension="jpg" ContentType="image/jpeg"/>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presentation.xml" ContentType="application/vnd.openxmlformats-officedocument.presentationml.presentation.main+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Lst>
  <p:sldSz cy="5143500" cx="9144000"/>
  <p:notesSz cx="6858000" cy="9144000"/>
  <p:embeddedFontLst>
    <p:embeddedFont>
      <p:font typeface="Proxima Nova"/>
      <p:regular r:id="rId37"/>
      <p:bold r:id="rId38"/>
      <p:italic r:id="rId39"/>
      <p:boldItalic r:id="rId40"/>
    </p:embeddedFont>
    <p:embeddedFont>
      <p:font typeface="Source Code Pro"/>
      <p:regular r:id="rId41"/>
      <p:bold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3" Type="http://schemas.openxmlformats.org/officeDocument/2006/relationships/slide" Target="slides/slide9.xml"/><Relationship Id="rId39" Type="http://schemas.openxmlformats.org/officeDocument/2006/relationships/font" Target="fonts/ProximaNova-italic.fntdata"/><Relationship Id="rId18" Type="http://schemas.openxmlformats.org/officeDocument/2006/relationships/slide" Target="slides/slide14.xml"/><Relationship Id="rId42" Type="http://schemas.openxmlformats.org/officeDocument/2006/relationships/font" Target="fonts/SourceCodePro-bold.fntdata"/><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presProps" Target="presProps.xml"/><Relationship Id="rId29" Type="http://schemas.openxmlformats.org/officeDocument/2006/relationships/slide" Target="slides/slide25.xml"/><Relationship Id="rId16" Type="http://schemas.openxmlformats.org/officeDocument/2006/relationships/slide" Target="slides/slide12.xml"/><Relationship Id="rId40" Type="http://schemas.openxmlformats.org/officeDocument/2006/relationships/font" Target="fonts/ProximaNova-boldItalic.fntdata"/><Relationship Id="rId24" Type="http://schemas.openxmlformats.org/officeDocument/2006/relationships/slide" Target="slides/slide20.xml"/><Relationship Id="rId1" Type="http://schemas.openxmlformats.org/officeDocument/2006/relationships/theme" Target="theme/theme2.xml"/><Relationship Id="rId6" Type="http://schemas.openxmlformats.org/officeDocument/2006/relationships/slide" Target="slides/slide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font" Target="fonts/ProximaNova-regular.fntdata"/><Relationship Id="rId45" Type="http://schemas.openxmlformats.org/officeDocument/2006/relationships/customXml" Target="../customXml/item3.xml"/><Relationship Id="rId23" Type="http://schemas.openxmlformats.org/officeDocument/2006/relationships/slide" Target="slides/slide19.xml"/><Relationship Id="rId28" Type="http://schemas.openxmlformats.org/officeDocument/2006/relationships/slide" Target="slides/slide24.xml"/><Relationship Id="rId5" Type="http://schemas.openxmlformats.org/officeDocument/2006/relationships/slide" Target="slides/slide1.xml"/><Relationship Id="rId15" Type="http://schemas.openxmlformats.org/officeDocument/2006/relationships/slide" Target="slides/slide11.xml"/><Relationship Id="rId36" Type="http://schemas.openxmlformats.org/officeDocument/2006/relationships/slide" Target="slides/slide32.xml"/><Relationship Id="rId31" Type="http://schemas.openxmlformats.org/officeDocument/2006/relationships/slide" Target="slides/slide27.xml"/><Relationship Id="rId10" Type="http://schemas.openxmlformats.org/officeDocument/2006/relationships/slide" Target="slides/slide6.xml"/><Relationship Id="rId19" Type="http://schemas.openxmlformats.org/officeDocument/2006/relationships/slide" Target="slides/slide15.xml"/><Relationship Id="rId44" Type="http://schemas.openxmlformats.org/officeDocument/2006/relationships/customXml" Target="../customXml/item2.xml"/><Relationship Id="rId22" Type="http://schemas.openxmlformats.org/officeDocument/2006/relationships/slide" Target="slides/slide18.xml"/><Relationship Id="rId4" Type="http://schemas.openxmlformats.org/officeDocument/2006/relationships/notesMaster" Target="notesMasters/notesMaster1.xml"/><Relationship Id="rId9" Type="http://schemas.openxmlformats.org/officeDocument/2006/relationships/slide" Target="slides/slide5.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14" Type="http://schemas.openxmlformats.org/officeDocument/2006/relationships/slide" Target="slides/slide10.xml"/><Relationship Id="rId43" Type="http://schemas.openxmlformats.org/officeDocument/2006/relationships/customXml" Target="../customXml/item1.xml"/><Relationship Id="rId8" Type="http://schemas.openxmlformats.org/officeDocument/2006/relationships/slide" Target="slides/slide4.xml"/><Relationship Id="rId3" Type="http://schemas.openxmlformats.org/officeDocument/2006/relationships/slideMaster" Target="slideMasters/slideMaster1.xml"/><Relationship Id="rId25" Type="http://schemas.openxmlformats.org/officeDocument/2006/relationships/slide" Target="slides/slide21.xml"/><Relationship Id="rId33" Type="http://schemas.openxmlformats.org/officeDocument/2006/relationships/slide" Target="slides/slide29.xml"/><Relationship Id="rId12" Type="http://schemas.openxmlformats.org/officeDocument/2006/relationships/slide" Target="slides/slide8.xml"/><Relationship Id="rId17" Type="http://schemas.openxmlformats.org/officeDocument/2006/relationships/slide" Target="slides/slide13.xml"/><Relationship Id="rId38" Type="http://schemas.openxmlformats.org/officeDocument/2006/relationships/font" Target="fonts/ProximaNova-bold.fntdata"/><Relationship Id="rId20" Type="http://schemas.openxmlformats.org/officeDocument/2006/relationships/slide" Target="slides/slide16.xml"/><Relationship Id="rId41" Type="http://schemas.openxmlformats.org/officeDocument/2006/relationships/font" Target="fonts/SourceCodePr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399" cy="4114800"/>
          </a:xfrm>
          <a:prstGeom prst="rect">
            <a:avLst/>
          </a:prstGeom>
          <a:noFill/>
          <a:ln>
            <a:noFill/>
          </a:ln>
        </p:spPr>
        <p:txBody>
          <a:bodyPr anchorCtr="0" anchor="t" bIns="91425" lIns="91425" rIns="91425" wrap="square" tIns="91425"/>
          <a:lstStyle>
            <a:lvl1pPr lvl="0">
              <a:spcBef>
                <a:spcPts val="0"/>
              </a:spcBef>
              <a:buChar char="●"/>
              <a:defRPr sz="1100"/>
            </a:lvl1pPr>
            <a:lvl2pPr lvl="1">
              <a:spcBef>
                <a:spcPts val="0"/>
              </a:spcBef>
              <a:buChar char="○"/>
              <a:defRPr sz="1100"/>
            </a:lvl2pPr>
            <a:lvl3pPr lvl="2">
              <a:spcBef>
                <a:spcPts val="0"/>
              </a:spcBef>
              <a:buChar char="■"/>
              <a:defRPr sz="1100"/>
            </a:lvl3pPr>
            <a:lvl4pPr lvl="3">
              <a:spcBef>
                <a:spcPts val="0"/>
              </a:spcBef>
              <a:buChar char="●"/>
              <a:defRPr sz="1100"/>
            </a:lvl4pPr>
            <a:lvl5pPr lvl="4">
              <a:spcBef>
                <a:spcPts val="0"/>
              </a:spcBef>
              <a:buChar char="○"/>
              <a:defRPr sz="1100"/>
            </a:lvl5pPr>
            <a:lvl6pPr lvl="5">
              <a:spcBef>
                <a:spcPts val="0"/>
              </a:spcBef>
              <a:buChar char="■"/>
              <a:defRPr sz="1100"/>
            </a:lvl6pPr>
            <a:lvl7pPr lvl="6">
              <a:spcBef>
                <a:spcPts val="0"/>
              </a:spcBef>
              <a:buChar char="●"/>
              <a:defRPr sz="1100"/>
            </a:lvl7pPr>
            <a:lvl8pPr lvl="7">
              <a:spcBef>
                <a:spcPts val="0"/>
              </a:spcBef>
              <a:buChar char="○"/>
              <a:defRPr sz="1100"/>
            </a:lvl8pPr>
            <a:lvl9pPr lvl="8">
              <a:spcBef>
                <a:spcPts val="0"/>
              </a:spcBef>
              <a:buChar char="■"/>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Shape 5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2" name="Shape 5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rPr lang="en"/>
              <a:t>Welcome everyone, for those who don't know me or don't remember my name is Nick Eggleston, I work for the Center for Research Computing, I work under Dan who most of you probably know.</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 name="Shape 57"/>
        <p:cNvGrpSpPr/>
        <p:nvPr/>
      </p:nvGrpSpPr>
      <p:grpSpPr>
        <a:xfrm>
          <a:off x="0" y="0"/>
          <a:ext cx="0" cy="0"/>
          <a:chOff x="0" y="0"/>
          <a:chExt cx="0" cy="0"/>
        </a:xfrm>
      </p:grpSpPr>
      <p:sp>
        <p:nvSpPr>
          <p:cNvPr id="58" name="Shape 5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9" name="Shape 59"/>
          <p:cNvSpPr txBox="1"/>
          <p:nvPr>
            <p:ph idx="1" type="body"/>
          </p:nvPr>
        </p:nvSpPr>
        <p:spPr>
          <a:xfrm>
            <a:off x="685800" y="4343400"/>
            <a:ext cx="5486399" cy="4114800"/>
          </a:xfrm>
          <a:prstGeom prst="rect">
            <a:avLst/>
          </a:prstGeom>
        </p:spPr>
        <p:txBody>
          <a:bodyPr anchorCtr="0" anchor="t" bIns="91425" lIns="91425" rIns="91425" wrap="square" tIns="91425">
            <a:noAutofit/>
          </a:bodyPr>
          <a:lstStyle/>
          <a:p>
            <a:pPr lvl="0">
              <a:spcBef>
                <a:spcPts val="0"/>
              </a:spcBef>
              <a:buNone/>
            </a:pPr>
            <a:r>
              <a:rPr lang="en"/>
              <a:t>Now, just so I’ll know how bad I should feel for making this too hard or too simple, Show of hands, what level is everyone here at</a:t>
            </a:r>
          </a:p>
          <a:p>
            <a:pPr lvl="0" rtl="0">
              <a:spcBef>
                <a:spcPts val="0"/>
              </a:spcBef>
              <a:buNone/>
            </a:pPr>
            <a:r>
              <a:rPr lang="en"/>
              <a:t>[List numbers]</a:t>
            </a:r>
          </a:p>
          <a:p>
            <a:pPr lvl="0">
              <a:spcBef>
                <a:spcPts val="0"/>
              </a:spcBef>
              <a:buNone/>
            </a:pPr>
            <a:r>
              <a:rPr lang="en"/>
              <a:t>Hopefully by the time we’re done here, everyone will be at at least at 2, and hopefully we can convince some of you to bump up to a 3</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 name="Shape 64"/>
        <p:cNvGrpSpPr/>
        <p:nvPr/>
      </p:nvGrpSpPr>
      <p:grpSpPr>
        <a:xfrm>
          <a:off x="0" y="0"/>
          <a:ext cx="0" cy="0"/>
          <a:chOff x="0" y="0"/>
          <a:chExt cx="0" cy="0"/>
        </a:xfrm>
      </p:grpSpPr>
      <p:sp>
        <p:nvSpPr>
          <p:cNvPr id="65" name="Shape 6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6" name="Shape 66"/>
          <p:cNvSpPr txBox="1"/>
          <p:nvPr>
            <p:ph idx="1" type="body"/>
          </p:nvPr>
        </p:nvSpPr>
        <p:spPr>
          <a:xfrm>
            <a:off x="685800" y="4343400"/>
            <a:ext cx="5486399"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 name="Shape 72"/>
        <p:cNvGrpSpPr/>
        <p:nvPr/>
      </p:nvGrpSpPr>
      <p:grpSpPr>
        <a:xfrm>
          <a:off x="0" y="0"/>
          <a:ext cx="0" cy="0"/>
          <a:chOff x="0" y="0"/>
          <a:chExt cx="0" cy="0"/>
        </a:xfrm>
      </p:grpSpPr>
      <p:sp>
        <p:nvSpPr>
          <p:cNvPr id="73" name="Shape 7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4" name="Shape 74"/>
          <p:cNvSpPr txBox="1"/>
          <p:nvPr>
            <p:ph idx="1" type="body"/>
          </p:nvPr>
        </p:nvSpPr>
        <p:spPr>
          <a:xfrm>
            <a:off x="685800" y="4343400"/>
            <a:ext cx="5486399" cy="4114800"/>
          </a:xfrm>
          <a:prstGeom prst="rect">
            <a:avLst/>
          </a:prstGeom>
        </p:spPr>
        <p:txBody>
          <a:bodyPr anchorCtr="0" anchor="t" bIns="91425" lIns="91425" rIns="91425" wrap="square" tIns="91425">
            <a:noAutofit/>
          </a:bodyPr>
          <a:lstStyle/>
          <a:p>
            <a:pPr lvl="0">
              <a:spcBef>
                <a:spcPts val="0"/>
              </a:spcBef>
              <a:buNone/>
            </a:pPr>
            <a:r>
              <a:rPr lang="en"/>
              <a:t>You may have heard this term thrown around before by us or other cluster/Linux users, but it's one of the most fundamental things you’ll need to understand if you’re planning on using the campus cluster is SSH</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Shape 8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3" name="Shape 83"/>
          <p:cNvSpPr txBox="1"/>
          <p:nvPr>
            <p:ph idx="1" type="body"/>
          </p:nvPr>
        </p:nvSpPr>
        <p:spPr>
          <a:xfrm>
            <a:off x="685800" y="4343400"/>
            <a:ext cx="5486399" cy="4114800"/>
          </a:xfrm>
          <a:prstGeom prst="rect">
            <a:avLst/>
          </a:prstGeom>
        </p:spPr>
        <p:txBody>
          <a:bodyPr anchorCtr="0" anchor="t" bIns="91425" lIns="91425" rIns="91425" wrap="square" tIns="91425">
            <a:noAutofit/>
          </a:bodyPr>
          <a:lstStyle/>
          <a:p>
            <a:pPr lvl="0">
              <a:spcBef>
                <a:spcPts val="0"/>
              </a:spcBef>
              <a:buNone/>
            </a:pPr>
            <a:r>
              <a:rPr lang="en"/>
              <a:t>Demo WinSCP to show remote file access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Shape 9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2" name="Shape 92"/>
          <p:cNvSpPr txBox="1"/>
          <p:nvPr>
            <p:ph idx="1" type="body"/>
          </p:nvPr>
        </p:nvSpPr>
        <p:spPr>
          <a:xfrm>
            <a:off x="685800" y="4343400"/>
            <a:ext cx="5486399"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Shape 9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0" name="Shape 100"/>
          <p:cNvSpPr txBox="1"/>
          <p:nvPr>
            <p:ph idx="1" type="body"/>
          </p:nvPr>
        </p:nvSpPr>
        <p:spPr>
          <a:xfrm>
            <a:off x="685800" y="4343400"/>
            <a:ext cx="5486399"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 name="Shape 106"/>
        <p:cNvGrpSpPr/>
        <p:nvPr/>
      </p:nvGrpSpPr>
      <p:grpSpPr>
        <a:xfrm>
          <a:off x="0" y="0"/>
          <a:ext cx="0" cy="0"/>
          <a:chOff x="0" y="0"/>
          <a:chExt cx="0" cy="0"/>
        </a:xfrm>
      </p:grpSpPr>
      <p:sp>
        <p:nvSpPr>
          <p:cNvPr id="107" name="Shape 10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8" name="Shape 108"/>
          <p:cNvSpPr txBox="1"/>
          <p:nvPr>
            <p:ph idx="1" type="body"/>
          </p:nvPr>
        </p:nvSpPr>
        <p:spPr>
          <a:xfrm>
            <a:off x="685800" y="4343400"/>
            <a:ext cx="5486399"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 name="Shape 115"/>
        <p:cNvGrpSpPr/>
        <p:nvPr/>
      </p:nvGrpSpPr>
      <p:grpSpPr>
        <a:xfrm>
          <a:off x="0" y="0"/>
          <a:ext cx="0" cy="0"/>
          <a:chOff x="0" y="0"/>
          <a:chExt cx="0" cy="0"/>
        </a:xfrm>
      </p:grpSpPr>
      <p:sp>
        <p:nvSpPr>
          <p:cNvPr id="116" name="Shape 11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7" name="Shape 117"/>
          <p:cNvSpPr txBox="1"/>
          <p:nvPr>
            <p:ph idx="1" type="body"/>
          </p:nvPr>
        </p:nvSpPr>
        <p:spPr>
          <a:xfrm>
            <a:off x="685800" y="4343400"/>
            <a:ext cx="5486399"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 name="Shape 123"/>
        <p:cNvGrpSpPr/>
        <p:nvPr/>
      </p:nvGrpSpPr>
      <p:grpSpPr>
        <a:xfrm>
          <a:off x="0" y="0"/>
          <a:ext cx="0" cy="0"/>
          <a:chOff x="0" y="0"/>
          <a:chExt cx="0" cy="0"/>
        </a:xfrm>
      </p:grpSpPr>
      <p:sp>
        <p:nvSpPr>
          <p:cNvPr id="124" name="Shape 12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5" name="Shape 125"/>
          <p:cNvSpPr txBox="1"/>
          <p:nvPr>
            <p:ph idx="1" type="body"/>
          </p:nvPr>
        </p:nvSpPr>
        <p:spPr>
          <a:xfrm>
            <a:off x="685800" y="4343400"/>
            <a:ext cx="5486399"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Shape 13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3" name="Shape 133"/>
          <p:cNvSpPr txBox="1"/>
          <p:nvPr>
            <p:ph idx="1" type="body"/>
          </p:nvPr>
        </p:nvSpPr>
        <p:spPr>
          <a:xfrm>
            <a:off x="685800" y="4343400"/>
            <a:ext cx="5486399" cy="4114800"/>
          </a:xfrm>
          <a:prstGeom prst="rect">
            <a:avLst/>
          </a:prstGeom>
        </p:spPr>
        <p:txBody>
          <a:bodyPr anchorCtr="0" anchor="t" bIns="91425" lIns="91425" rIns="91425" wrap="square" tIns="91425">
            <a:noAutofit/>
          </a:bodyPr>
          <a:lstStyle/>
          <a:p>
            <a:pPr lvl="0">
              <a:spcBef>
                <a:spcPts val="0"/>
              </a:spcBef>
              <a:buNone/>
            </a:pPr>
            <a:r>
              <a:rPr lang="en"/>
              <a:t>I think it might be obvious why we picked these specific things to get rid of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Shape 14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1" name="Shape 141"/>
          <p:cNvSpPr txBox="1"/>
          <p:nvPr>
            <p:ph idx="1" type="body"/>
          </p:nvPr>
        </p:nvSpPr>
        <p:spPr>
          <a:xfrm>
            <a:off x="685800" y="4343400"/>
            <a:ext cx="5486399" cy="4114800"/>
          </a:xfrm>
          <a:prstGeom prst="rect">
            <a:avLst/>
          </a:prstGeom>
        </p:spPr>
        <p:txBody>
          <a:bodyPr anchorCtr="0" anchor="t" bIns="91425" lIns="91425" rIns="91425" wrap="square" tIns="91425">
            <a:noAutofit/>
          </a:bodyPr>
          <a:lstStyle/>
          <a:p>
            <a:pPr lvl="0">
              <a:spcBef>
                <a:spcPts val="0"/>
              </a:spcBef>
              <a:buNone/>
            </a:pPr>
            <a:r>
              <a:rPr lang="en"/>
              <a:t>When you refer to variable names in BASH (which is the shell we’re using) you have to put a $ in front when you refer to them, but not when you assign them. You might remember I mentioned $HOME, $WORK, and $SCRATCH earlier, these are a great example of environment variables we set for you automatically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Shape 14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9" name="Shape 149"/>
          <p:cNvSpPr txBox="1"/>
          <p:nvPr>
            <p:ph idx="1" type="body"/>
          </p:nvPr>
        </p:nvSpPr>
        <p:spPr>
          <a:xfrm>
            <a:off x="685800" y="4343400"/>
            <a:ext cx="5486399"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6" name="Shape 156"/>
        <p:cNvGrpSpPr/>
        <p:nvPr/>
      </p:nvGrpSpPr>
      <p:grpSpPr>
        <a:xfrm>
          <a:off x="0" y="0"/>
          <a:ext cx="0" cy="0"/>
          <a:chOff x="0" y="0"/>
          <a:chExt cx="0" cy="0"/>
        </a:xfrm>
      </p:grpSpPr>
      <p:sp>
        <p:nvSpPr>
          <p:cNvPr id="157" name="Shape 15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8" name="Shape 158"/>
          <p:cNvSpPr txBox="1"/>
          <p:nvPr>
            <p:ph idx="1" type="body"/>
          </p:nvPr>
        </p:nvSpPr>
        <p:spPr>
          <a:xfrm>
            <a:off x="685800" y="4343400"/>
            <a:ext cx="5486399"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Shape 16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6" name="Shape 166"/>
          <p:cNvSpPr txBox="1"/>
          <p:nvPr>
            <p:ph idx="1" type="body"/>
          </p:nvPr>
        </p:nvSpPr>
        <p:spPr>
          <a:xfrm>
            <a:off x="685800" y="4343400"/>
            <a:ext cx="5486399"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Shape 17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4" name="Shape 17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rPr lang="en"/>
              <a:t>If this just fascinated you and you want to know more, these are the best resources I’ve found to learning about these things. They’re super thick books but they’re good reads, I bought a copy of both for myself and not only are they good teaching books but they become excellent reference books for quick questions later down the road. Plus they’re written in a way that you can follow along if you have a Linux system in front of you which luckily all of you now have!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Shape 18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1" name="Shape 18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rPr lang="en"/>
              <a:t>I'm going to probably use a few terms you haven't heard of in these next two slides, but bear with me, all will become clear soon. There was an iteration of the cluster before the current one where there were over 400 pieces of software with no documentation or expiration date. We didn't know if that software was still in use, how many people were actually using it, and whether it was worth our time to try to maintain it. Because of that we've come to a new </a:t>
            </a:r>
            <a:r>
              <a:rPr lang="en"/>
              <a:t>philosophy</a:t>
            </a:r>
            <a:r>
              <a:rPr lang="en"/>
              <a:t>. If a piece of software is going to be used by a whole group of people for a long period of time, it's definitely something we want to support. However if this is just some software you want to try out or you're the only person that's going to use it, we ask that you install it in your home or work directory that way if you leave or decide you don't like this program anymore we're not left wondering whether we still need to provide support for the program</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9" name="Shape 189"/>
        <p:cNvGrpSpPr/>
        <p:nvPr/>
      </p:nvGrpSpPr>
      <p:grpSpPr>
        <a:xfrm>
          <a:off x="0" y="0"/>
          <a:ext cx="0" cy="0"/>
          <a:chOff x="0" y="0"/>
          <a:chExt cx="0" cy="0"/>
        </a:xfrm>
      </p:grpSpPr>
      <p:sp>
        <p:nvSpPr>
          <p:cNvPr id="190" name="Shape 19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1" name="Shape 19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rPr lang="en"/>
              <a:t>In elementary school my art teacher had a policy, "ask three before you ask me". Basically she didn't want to be </a:t>
            </a:r>
            <a:r>
              <a:rPr lang="en"/>
              <a:t>inundated</a:t>
            </a:r>
            <a:r>
              <a:rPr lang="en"/>
              <a:t> with a bunch of elementary school kids who weren't paying attention when she gave instructions, so if you had a question you were supposed to ask three of your classmates and if none of them had the answer then you could ask the teacher. Now we're not going to be like that, if you have a question you can definitely feel free to ask us and we'll help you as best as we can. But it's always a good idea to talk to people in your research group first if you're having a problem because they may have more domain expertise on an issue than we do, also they are likely to be able to get back to you much quicker than we can just given the </a:t>
            </a:r>
            <a:r>
              <a:rPr lang="en"/>
              <a:t>sheer</a:t>
            </a:r>
            <a:r>
              <a:rPr lang="en"/>
              <a:t> amount of stuff we have to deal with on a daily basis. This is good advice for all your cluster related issues, not just installing software, but this felt like a good slide to include this.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9" name="Shape 199"/>
        <p:cNvGrpSpPr/>
        <p:nvPr/>
      </p:nvGrpSpPr>
      <p:grpSpPr>
        <a:xfrm>
          <a:off x="0" y="0"/>
          <a:ext cx="0" cy="0"/>
          <a:chOff x="0" y="0"/>
          <a:chExt cx="0" cy="0"/>
        </a:xfrm>
      </p:grpSpPr>
      <p:sp>
        <p:nvSpPr>
          <p:cNvPr id="200" name="Shape 20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1" name="Shape 20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5" name="Shape 205"/>
        <p:cNvGrpSpPr/>
        <p:nvPr/>
      </p:nvGrpSpPr>
      <p:grpSpPr>
        <a:xfrm>
          <a:off x="0" y="0"/>
          <a:ext cx="0" cy="0"/>
          <a:chOff x="0" y="0"/>
          <a:chExt cx="0" cy="0"/>
        </a:xfrm>
      </p:grpSpPr>
      <p:sp>
        <p:nvSpPr>
          <p:cNvPr id="206" name="Shape 20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7" name="Shape 20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rPr lang="en"/>
              <a:t>The more I give this talk, I've come to realize that people's understanding of how a cluster works varies wildly, so I'm going to give a quick </a:t>
            </a:r>
            <a:r>
              <a:rPr lang="en"/>
              <a:t>rundown</a:t>
            </a:r>
            <a:r>
              <a:rPr lang="en"/>
              <a:t> of what actually makes up a cluster to hopefully give you a better background of what all we're about to talk about.</a:t>
            </a:r>
          </a:p>
          <a:p>
            <a:pPr lvl="0">
              <a:spcBef>
                <a:spcPts val="0"/>
              </a:spcBef>
              <a:buNone/>
            </a:pPr>
            <a:r>
              <a:t/>
            </a:r>
            <a:endParaRPr/>
          </a:p>
          <a:p>
            <a:pPr lvl="0">
              <a:spcBef>
                <a:spcPts val="0"/>
              </a:spcBef>
              <a:buNone/>
            </a:pPr>
            <a:r>
              <a:rPr lang="en"/>
              <a:t>Imagine you're doing a jigsaw puzzle. And you pick up a piece and you try to find another piece that goes with it. And you do that over and over again, for 1000 times and ta-da your puzzle is complete. But now imagine one of your friends comes over and you give your friend what I'll call an "ideal half" of the pieces, that is each pile only contains the pieces that go together. So, except for the little bit at the end where you have to join the two halves together, you'd be done in half the time as just you working by yourself. Now imagine 2 more of your friends come over. Now there's 4 of you! With all 4 of you having ideal piles, you'll be done in roughly a quarter of the time it would have taken otherwise. This is exactly the magic of the cluster.</a:t>
            </a:r>
          </a:p>
          <a:p>
            <a:pPr lvl="0">
              <a:spcBef>
                <a:spcPts val="0"/>
              </a:spcBef>
              <a:buNone/>
            </a:pPr>
            <a:r>
              <a:t/>
            </a:r>
            <a:endParaRPr/>
          </a:p>
          <a:p>
            <a:pPr lvl="0" rtl="0">
              <a:spcBef>
                <a:spcPts val="0"/>
              </a:spcBef>
              <a:buNone/>
            </a:pPr>
            <a:r>
              <a:rPr lang="en"/>
              <a:t>Normally when you set your laptop or desktop to solving a problem, there's just one "thinker" working on solving the puzzle. But when you give the problem to the cluster, you all of a sudden have access to over 300 "thinkers" to work on smaller segments of your problem simultaneously. This is the concept of parallelism and it's something clusters are VERY good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3" name="Shape 213"/>
        <p:cNvGrpSpPr/>
        <p:nvPr/>
      </p:nvGrpSpPr>
      <p:grpSpPr>
        <a:xfrm>
          <a:off x="0" y="0"/>
          <a:ext cx="0" cy="0"/>
          <a:chOff x="0" y="0"/>
          <a:chExt cx="0" cy="0"/>
        </a:xfrm>
      </p:grpSpPr>
      <p:sp>
        <p:nvSpPr>
          <p:cNvPr id="214" name="Shape 21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5" name="Shape 21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rPr lang="en"/>
              <a:t>The next hurdle I've noticed a lot of people have is they can't seem to come up with a mental image of what something like this would even look like. So this is a Dell PowerEdge C6320. This or machines that look pretty much exactly like them is what makes up the vast majority of the KU Community Cluster. Each of these boxes houses 4 individual computers. And we take a whole bunch of these and network them all together...</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0" name="Shape 220"/>
        <p:cNvGrpSpPr/>
        <p:nvPr/>
      </p:nvGrpSpPr>
      <p:grpSpPr>
        <a:xfrm>
          <a:off x="0" y="0"/>
          <a:ext cx="0" cy="0"/>
          <a:chOff x="0" y="0"/>
          <a:chExt cx="0" cy="0"/>
        </a:xfrm>
      </p:grpSpPr>
      <p:sp>
        <p:nvSpPr>
          <p:cNvPr id="221" name="Shape 22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2" name="Shape 22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rPr lang="en"/>
              <a:t>...and we put a bunch of them in a rack and then we put a whole bunch of the racks in a room with lots of cooling and electricity and some high speed networking and some super fast storage and we call it a cluster.</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7" name="Shape 227"/>
        <p:cNvGrpSpPr/>
        <p:nvPr/>
      </p:nvGrpSpPr>
      <p:grpSpPr>
        <a:xfrm>
          <a:off x="0" y="0"/>
          <a:ext cx="0" cy="0"/>
          <a:chOff x="0" y="0"/>
          <a:chExt cx="0" cy="0"/>
        </a:xfrm>
      </p:grpSpPr>
      <p:sp>
        <p:nvSpPr>
          <p:cNvPr id="228" name="Shape 22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9" name="Shape 229"/>
          <p:cNvSpPr txBox="1"/>
          <p:nvPr>
            <p:ph idx="1" type="body"/>
          </p:nvPr>
        </p:nvSpPr>
        <p:spPr>
          <a:xfrm>
            <a:off x="685800" y="4343400"/>
            <a:ext cx="5486399" cy="4114800"/>
          </a:xfrm>
          <a:prstGeom prst="rect">
            <a:avLst/>
          </a:prstGeom>
        </p:spPr>
        <p:txBody>
          <a:bodyPr anchorCtr="0" anchor="t" bIns="91425" lIns="91425" rIns="91425" wrap="square" tIns="91425">
            <a:noAutofit/>
          </a:bodyPr>
          <a:lstStyle/>
          <a:p>
            <a:pPr lvl="0">
              <a:spcBef>
                <a:spcPts val="0"/>
              </a:spcBef>
              <a:buNone/>
            </a:pPr>
            <a:r>
              <a:rPr lang="en"/>
              <a:t>You'll have to forgive me for this slide, they don't pay me for my art talents. This is a bit of an over simplification but hopefully it will illustrate the path your job will take and how the cluster is laid out.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3" name="Shape 263"/>
        <p:cNvGrpSpPr/>
        <p:nvPr/>
      </p:nvGrpSpPr>
      <p:grpSpPr>
        <a:xfrm>
          <a:off x="0" y="0"/>
          <a:ext cx="0" cy="0"/>
          <a:chOff x="0" y="0"/>
          <a:chExt cx="0" cy="0"/>
        </a:xfrm>
      </p:grpSpPr>
      <p:sp>
        <p:nvSpPr>
          <p:cNvPr id="264" name="Shape 26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65" name="Shape 26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rPr lang="en"/>
              <a:t>We want to make sure that anyone using the cluster is *supposed* to be using the cluster and is only running where they're supposed to be running. Because of that we've implemented a few access controls to make sure we know who's who, and assign you to the proper set of hardware.</a:t>
            </a:r>
          </a:p>
          <a:p>
            <a:pPr lvl="0" rtl="0">
              <a:spcBef>
                <a:spcPts val="0"/>
              </a:spcBef>
              <a:buNone/>
            </a:pPr>
            <a:r>
              <a:t/>
            </a:r>
            <a:endParaRPr/>
          </a:p>
          <a:p>
            <a:pPr lvl="0" rtl="0">
              <a:spcBef>
                <a:spcPts val="0"/>
              </a:spcBef>
              <a:buNone/>
            </a:pPr>
            <a:r>
              <a:rPr lang="en"/>
              <a:t>That link at the bottom goes into a little more detail about getting new accounts setup, what forms to fill out, and how to get accounts for non-KU collaborators. Well worth a read.</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2" name="Shape 272"/>
        <p:cNvGrpSpPr/>
        <p:nvPr/>
      </p:nvGrpSpPr>
      <p:grpSpPr>
        <a:xfrm>
          <a:off x="0" y="0"/>
          <a:ext cx="0" cy="0"/>
          <a:chOff x="0" y="0"/>
          <a:chExt cx="0" cy="0"/>
        </a:xfrm>
      </p:grpSpPr>
      <p:sp>
        <p:nvSpPr>
          <p:cNvPr id="273" name="Shape 27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4" name="Shape 274"/>
          <p:cNvSpPr txBox="1"/>
          <p:nvPr>
            <p:ph idx="1" type="body"/>
          </p:nvPr>
        </p:nvSpPr>
        <p:spPr>
          <a:xfrm>
            <a:off x="685800" y="4343400"/>
            <a:ext cx="5486399"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3" name="Shape 283"/>
        <p:cNvGrpSpPr/>
        <p:nvPr/>
      </p:nvGrpSpPr>
      <p:grpSpPr>
        <a:xfrm>
          <a:off x="0" y="0"/>
          <a:ext cx="0" cy="0"/>
          <a:chOff x="0" y="0"/>
          <a:chExt cx="0" cy="0"/>
        </a:xfrm>
      </p:grpSpPr>
      <p:sp>
        <p:nvSpPr>
          <p:cNvPr id="284" name="Shape 28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85" name="Shape 28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rPr lang="en"/>
              <a:t>We'll talk about the module commands more in the next slide, for now this is just for you to know they exist as "cluster specific commands". The rest of these are hopefully self documenting, but we'll go through them</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2" name="Shape 292"/>
        <p:cNvGrpSpPr/>
        <p:nvPr/>
      </p:nvGrpSpPr>
      <p:grpSpPr>
        <a:xfrm>
          <a:off x="0" y="0"/>
          <a:ext cx="0" cy="0"/>
          <a:chOff x="0" y="0"/>
          <a:chExt cx="0" cy="0"/>
        </a:xfrm>
      </p:grpSpPr>
      <p:sp>
        <p:nvSpPr>
          <p:cNvPr id="293" name="Shape 29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94" name="Shape 29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rPr lang="en"/>
              <a:t>Modules are a handy system that allow us to have multiple versions of the same software installed on the cluster and then allow you to pick only the pieces and versions of software that you need to use.</a:t>
            </a:r>
          </a:p>
          <a:p>
            <a:pPr lvl="0">
              <a:spcBef>
                <a:spcPts val="0"/>
              </a:spcBef>
              <a:buNone/>
            </a:pPr>
            <a:r>
              <a:t/>
            </a:r>
            <a:endParaRPr/>
          </a:p>
          <a:p>
            <a:pPr lvl="0">
              <a:spcBef>
                <a:spcPts val="0"/>
              </a:spcBef>
              <a:buNone/>
            </a:pPr>
            <a:r>
              <a:rPr lang="en"/>
              <a:t>List, avail, load demo</a:t>
            </a:r>
          </a:p>
          <a:p>
            <a:pPr lvl="0">
              <a:spcBef>
                <a:spcPts val="0"/>
              </a:spcBef>
              <a:buNone/>
            </a:pPr>
            <a:r>
              <a:t/>
            </a:r>
            <a:endParaRPr/>
          </a:p>
          <a:p>
            <a:pPr lvl="0" rtl="0">
              <a:spcBef>
                <a:spcPts val="0"/>
              </a:spcBef>
              <a:buNone/>
            </a:pPr>
            <a:r>
              <a:rPr lang="en"/>
              <a:t>Certain pieces of software must have the Intel or GCC compilers and so the module avail will change a little based on which compiler you have loaded. Other pieces of software will just chain load the compiler they were compiled with automatically, if you end up needing a different compiler for your work, let us know and we'll work to make that happen</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1" name="Shape 301"/>
        <p:cNvGrpSpPr/>
        <p:nvPr/>
      </p:nvGrpSpPr>
      <p:grpSpPr>
        <a:xfrm>
          <a:off x="0" y="0"/>
          <a:ext cx="0" cy="0"/>
          <a:chOff x="0" y="0"/>
          <a:chExt cx="0" cy="0"/>
        </a:xfrm>
      </p:grpSpPr>
      <p:sp>
        <p:nvSpPr>
          <p:cNvPr id="302" name="Shape 30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03" name="Shape 30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rPr lang="en"/>
              <a:t>[READ THIS PART FIRST] Remember all those circles a few slides back? Well each of those yellow circles </a:t>
            </a:r>
            <a:r>
              <a:rPr lang="en"/>
              <a:t>corresponds</a:t>
            </a:r>
            <a:r>
              <a:rPr lang="en"/>
              <a:t> to a set of hardware that has a queue assigned to it. By default your jobs will start on the hardware of the group that you're a part of. [Explain sixhour queue].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0" name="Shape 310"/>
        <p:cNvGrpSpPr/>
        <p:nvPr/>
      </p:nvGrpSpPr>
      <p:grpSpPr>
        <a:xfrm>
          <a:off x="0" y="0"/>
          <a:ext cx="0" cy="0"/>
          <a:chOff x="0" y="0"/>
          <a:chExt cx="0" cy="0"/>
        </a:xfrm>
      </p:grpSpPr>
      <p:sp>
        <p:nvSpPr>
          <p:cNvPr id="311" name="Shape 31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12" name="Shape 31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a:p>
            <a:pPr lvl="0" rtl="0">
              <a:spcBef>
                <a:spcPts val="0"/>
              </a:spcBef>
              <a:buNone/>
            </a:pPr>
            <a:r>
              <a:t/>
            </a:r>
            <a:endParaRPr/>
          </a:p>
          <a:p>
            <a:pPr lvl="0" rtl="0">
              <a:spcBef>
                <a:spcPts val="0"/>
              </a:spcBef>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9" name="Shape 319"/>
        <p:cNvGrpSpPr/>
        <p:nvPr/>
      </p:nvGrpSpPr>
      <p:grpSpPr>
        <a:xfrm>
          <a:off x="0" y="0"/>
          <a:ext cx="0" cy="0"/>
          <a:chOff x="0" y="0"/>
          <a:chExt cx="0" cy="0"/>
        </a:xfrm>
      </p:grpSpPr>
      <p:sp>
        <p:nvSpPr>
          <p:cNvPr id="320" name="Shape 32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21" name="Shape 32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rPr lang="en"/>
              <a:t>I'll assume that a good majority of you in here have taken calculus. For those of you who haven't, you probably won't get this joke and I'm sorry, I'll try to come up with a less nerdy joke next time :). For those of you that did take calc I, do you remember doing a derivative by definition, how frustrating that was but how well it actually illustrated how a derivative actually worked? Well everything we have talked about up to this point is kind of like doing a derivative by definition. But now we're going to take the easy way out and move our exponent down in front, and open our browser to this shiny new product called Viewpoint. Viewpoint allows you to do pretty much everything you can do with a traditional command line interface and submit scripts but allows it all to be done with buttons and text boxes in the browser. </a:t>
            </a:r>
          </a:p>
          <a:p>
            <a:pPr lvl="0" rtl="0">
              <a:spcBef>
                <a:spcPts val="0"/>
              </a:spcBef>
              <a:buNone/>
            </a:pPr>
            <a:r>
              <a:rPr lang="en"/>
              <a:t>Like I said before it's not quite ready to be released into the wild just yet, we want to make sure we give you guys the most stable and professional experience with all the tools we release, but here's a little preview of what you can look forward to</a:t>
            </a:r>
          </a:p>
          <a:p>
            <a:pPr lvl="0" rtl="0">
              <a:spcBef>
                <a:spcPts val="0"/>
              </a:spcBef>
              <a:buNone/>
            </a:pPr>
            <a:r>
              <a:t/>
            </a:r>
            <a:endParaRPr/>
          </a:p>
          <a:p>
            <a:pPr lvl="0" rtl="0">
              <a:spcBef>
                <a:spcPts val="0"/>
              </a:spcBef>
              <a:buNone/>
            </a:pPr>
            <a:r>
              <a:t/>
            </a:r>
            <a:endParaRPr/>
          </a:p>
          <a:p>
            <a:pPr lvl="0" rtl="0">
              <a:spcBef>
                <a:spcPts val="0"/>
              </a:spcBef>
              <a:buNone/>
            </a:pPr>
            <a:r>
              <a:rPr lang="en"/>
              <a:t>It's pretty slick, and because live demos always go so well, we're going to try one now</a:t>
            </a:r>
          </a:p>
          <a:p>
            <a:pPr lvl="0" rtl="0">
              <a:spcBef>
                <a:spcPts val="0"/>
              </a:spcBef>
              <a:buNone/>
            </a:pPr>
            <a:r>
              <a:t/>
            </a:r>
            <a:endParaRPr/>
          </a:p>
          <a:p>
            <a:pPr lvl="0" rtl="0">
              <a:spcBef>
                <a:spcPts val="0"/>
              </a:spcBef>
              <a:buClr>
                <a:schemeClr val="dk1"/>
              </a:buClr>
              <a:buSzPct val="100000"/>
              <a:buFont typeface="Arial"/>
              <a:buNone/>
            </a:pPr>
            <a:r>
              <a:rPr lang="en">
                <a:solidFill>
                  <a:schemeClr val="dk1"/>
                </a:solidFill>
              </a:rPr>
              <a:t>Workload tab, shows all running and queued jobs, kind of like a pretty showq/qstat</a:t>
            </a:r>
          </a:p>
          <a:p>
            <a:pPr lvl="0" rtl="0">
              <a:spcBef>
                <a:spcPts val="0"/>
              </a:spcBef>
              <a:buClr>
                <a:schemeClr val="dk1"/>
              </a:buClr>
              <a:buSzPct val="100000"/>
              <a:buFont typeface="Arial"/>
              <a:buNone/>
            </a:pPr>
            <a:r>
              <a:rPr lang="en">
                <a:solidFill>
                  <a:schemeClr val="dk1"/>
                </a:solidFill>
              </a:rPr>
              <a:t>Nodes tab, shows all nodes in the cluster, how busy they are, what queues they're in and the features they have</a:t>
            </a:r>
          </a:p>
          <a:p>
            <a:pPr lvl="0" rtl="0">
              <a:spcBef>
                <a:spcPts val="0"/>
              </a:spcBef>
              <a:buClr>
                <a:schemeClr val="dk1"/>
              </a:buClr>
              <a:buSzPct val="100000"/>
              <a:buFont typeface="Arial"/>
              <a:buNone/>
            </a:pPr>
            <a:r>
              <a:rPr lang="en">
                <a:solidFill>
                  <a:schemeClr val="dk1"/>
                </a:solidFill>
              </a:rPr>
              <a:t>Templates allows you to create a template job, something that you'd submit over and over with only minute changes</a:t>
            </a:r>
          </a:p>
          <a:p>
            <a:pPr lvl="0" rtl="0">
              <a:spcBef>
                <a:spcPts val="0"/>
              </a:spcBef>
              <a:buClr>
                <a:schemeClr val="dk1"/>
              </a:buClr>
              <a:buSzPct val="100000"/>
              <a:buFont typeface="Arial"/>
              <a:buNone/>
            </a:pPr>
            <a:r>
              <a:rPr lang="en">
                <a:solidFill>
                  <a:schemeClr val="dk1"/>
                </a:solidFill>
              </a:rPr>
              <a:t>File manager tab, actually works and shows the files currently in your home/work/scratch directories and even allows you to upload </a:t>
            </a:r>
          </a:p>
          <a:p>
            <a:pPr lvl="0" rtl="0">
              <a:spcBef>
                <a:spcPts val="0"/>
              </a:spcBef>
              <a:buClr>
                <a:schemeClr val="dk1"/>
              </a:buClr>
              <a:buSzPct val="100000"/>
              <a:buFont typeface="Arial"/>
              <a:buNone/>
            </a:pPr>
            <a:r>
              <a:t/>
            </a:r>
            <a:endParaRPr>
              <a:solidFill>
                <a:schemeClr val="dk1"/>
              </a:solidFill>
            </a:endParaRPr>
          </a:p>
          <a:p>
            <a:pPr lvl="0" rtl="0">
              <a:spcBef>
                <a:spcPts val="0"/>
              </a:spcBef>
              <a:buClr>
                <a:schemeClr val="dk1"/>
              </a:buClr>
              <a:buSzPct val="100000"/>
              <a:buFont typeface="Arial"/>
              <a:buNone/>
            </a:pPr>
            <a:r>
              <a:rPr lang="en">
                <a:solidFill>
                  <a:schemeClr val="dk1"/>
                </a:solidFill>
              </a:rPr>
              <a:t>Remote Viz demo</a:t>
            </a:r>
          </a:p>
          <a:p>
            <a:pPr lvl="0" rtl="0">
              <a:spcBef>
                <a:spcPts val="0"/>
              </a:spcBef>
              <a:buClr>
                <a:schemeClr val="dk1"/>
              </a:buClr>
              <a:buSzPct val="100000"/>
              <a:buFont typeface="Arial"/>
              <a:buNone/>
            </a:pPr>
            <a:r>
              <a:t/>
            </a:r>
            <a:endParaRPr>
              <a:solidFill>
                <a:schemeClr val="dk1"/>
              </a:solidFill>
            </a:endParaRPr>
          </a:p>
          <a:p>
            <a:pPr lvl="0" rtl="0">
              <a:spcBef>
                <a:spcPts val="0"/>
              </a:spcBef>
              <a:buClr>
                <a:schemeClr val="dk1"/>
              </a:buClr>
              <a:buSzPct val="100000"/>
              <a:buFont typeface="Arial"/>
              <a:buNone/>
            </a:pPr>
            <a:r>
              <a:rPr lang="en">
                <a:solidFill>
                  <a:schemeClr val="dk1"/>
                </a:solidFill>
              </a:rPr>
              <a:t>Now lets create a job.</a:t>
            </a:r>
          </a:p>
          <a:p>
            <a:pPr lvl="0" rtl="0">
              <a:spcBef>
                <a:spcPts val="0"/>
              </a:spcBef>
              <a:buNone/>
            </a:pPr>
            <a:r>
              <a:t/>
            </a:r>
            <a:endParaRPr/>
          </a:p>
          <a:p>
            <a:pPr lvl="0" rtl="0">
              <a:spcBef>
                <a:spcPts val="0"/>
              </a:spcBef>
              <a:buNone/>
            </a:pPr>
            <a:r>
              <a:t/>
            </a:r>
            <a:endParaRPr/>
          </a:p>
          <a:p>
            <a:pPr lvl="0" rtl="0">
              <a:spcBef>
                <a:spcPts val="0"/>
              </a:spcBef>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8" name="Shape 328"/>
        <p:cNvGrpSpPr/>
        <p:nvPr/>
      </p:nvGrpSpPr>
      <p:grpSpPr>
        <a:xfrm>
          <a:off x="0" y="0"/>
          <a:ext cx="0" cy="0"/>
          <a:chOff x="0" y="0"/>
          <a:chExt cx="0" cy="0"/>
        </a:xfrm>
      </p:grpSpPr>
      <p:sp>
        <p:nvSpPr>
          <p:cNvPr id="329" name="Shape 32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30" name="Shape 330"/>
          <p:cNvSpPr txBox="1"/>
          <p:nvPr>
            <p:ph idx="1" type="body"/>
          </p:nvPr>
        </p:nvSpPr>
        <p:spPr>
          <a:xfrm>
            <a:off x="685800" y="4343400"/>
            <a:ext cx="5486399"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6" name="Shape 336"/>
        <p:cNvGrpSpPr/>
        <p:nvPr/>
      </p:nvGrpSpPr>
      <p:grpSpPr>
        <a:xfrm>
          <a:off x="0" y="0"/>
          <a:ext cx="0" cy="0"/>
          <a:chOff x="0" y="0"/>
          <a:chExt cx="0" cy="0"/>
        </a:xfrm>
      </p:grpSpPr>
      <p:sp>
        <p:nvSpPr>
          <p:cNvPr id="337" name="Shape 33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38" name="Shape 33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rIns="91425" wrap="square"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8472457" y="4663216"/>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600" cy="841800"/>
          </a:xfrm>
          <a:prstGeom prst="rect">
            <a:avLst/>
          </a:prstGeom>
        </p:spPr>
        <p:txBody>
          <a:bodyPr anchorCtr="0" anchor="ctr" bIns="91425" lIns="91425" rIns="91425" wrap="square"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5" name="Shape 15"/>
          <p:cNvSpPr txBox="1"/>
          <p:nvPr>
            <p:ph idx="12" type="sldNum"/>
          </p:nvPr>
        </p:nvSpPr>
        <p:spPr>
          <a:xfrm>
            <a:off x="8472457" y="4663216"/>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8" name="Shape 18"/>
          <p:cNvSpPr txBox="1"/>
          <p:nvPr>
            <p:ph idx="1" type="body"/>
          </p:nvPr>
        </p:nvSpPr>
        <p:spPr>
          <a:xfrm>
            <a:off x="311700" y="1152475"/>
            <a:ext cx="8520600" cy="34164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2" type="sldNum"/>
          </p:nvPr>
        </p:nvSpPr>
        <p:spPr>
          <a:xfrm>
            <a:off x="8472457" y="4663216"/>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3" name="Shape 23"/>
          <p:cNvSpPr txBox="1"/>
          <p:nvPr>
            <p:ph idx="2" type="body"/>
          </p:nvPr>
        </p:nvSpPr>
        <p:spPr>
          <a:xfrm>
            <a:off x="48324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12" type="sldNum"/>
          </p:nvPr>
        </p:nvSpPr>
        <p:spPr>
          <a:xfrm>
            <a:off x="8472457" y="4663216"/>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8472457" y="4663216"/>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8000" cy="755700"/>
          </a:xfrm>
          <a:prstGeom prst="rect">
            <a:avLst/>
          </a:prstGeom>
        </p:spPr>
        <p:txBody>
          <a:bodyPr anchorCtr="0" anchor="b" bIns="91425" lIns="91425" rIns="91425" wrap="square"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0" name="Shape 30"/>
          <p:cNvSpPr txBox="1"/>
          <p:nvPr>
            <p:ph idx="1" type="body"/>
          </p:nvPr>
        </p:nvSpPr>
        <p:spPr>
          <a:xfrm>
            <a:off x="311700" y="1389600"/>
            <a:ext cx="2808000" cy="3179400"/>
          </a:xfrm>
          <a:prstGeom prst="rect">
            <a:avLst/>
          </a:prstGeom>
        </p:spPr>
        <p:txBody>
          <a:bodyPr anchorCtr="0" anchor="t" bIns="91425" lIns="91425" rIns="91425" wrap="square"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1" name="Shape 31"/>
          <p:cNvSpPr txBox="1"/>
          <p:nvPr>
            <p:ph idx="12" type="sldNum"/>
          </p:nvPr>
        </p:nvSpPr>
        <p:spPr>
          <a:xfrm>
            <a:off x="8472457" y="4663216"/>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rIns="91425" wrap="square"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4" name="Shape 34"/>
          <p:cNvSpPr txBox="1"/>
          <p:nvPr>
            <p:ph idx="12" type="sldNum"/>
          </p:nvPr>
        </p:nvSpPr>
        <p:spPr>
          <a:xfrm>
            <a:off x="8472457" y="4663216"/>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35"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anchorCtr="0" anchor="ctr" bIns="91425" lIns="91425" rIns="91425" wrap="square" tIns="91425">
            <a:noAutofit/>
          </a:bodyPr>
          <a:lstStyle/>
          <a:p>
            <a:pPr lvl="0">
              <a:spcBef>
                <a:spcPts val="0"/>
              </a:spcBef>
              <a:buNone/>
            </a:pPr>
            <a:r>
              <a:t/>
            </a:r>
            <a:endParaRPr/>
          </a:p>
        </p:txBody>
      </p:sp>
      <p:sp>
        <p:nvSpPr>
          <p:cNvPr id="37" name="Shape 37"/>
          <p:cNvSpPr txBox="1"/>
          <p:nvPr>
            <p:ph type="title"/>
          </p:nvPr>
        </p:nvSpPr>
        <p:spPr>
          <a:xfrm>
            <a:off x="265500" y="1233175"/>
            <a:ext cx="4045200" cy="1482300"/>
          </a:xfrm>
          <a:prstGeom prst="rect">
            <a:avLst/>
          </a:prstGeom>
        </p:spPr>
        <p:txBody>
          <a:bodyPr anchorCtr="0" anchor="b" bIns="91425" lIns="91425" rIns="91425" wrap="square"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8" name="Shape 38"/>
          <p:cNvSpPr txBox="1"/>
          <p:nvPr>
            <p:ph idx="1" type="subTitle"/>
          </p:nvPr>
        </p:nvSpPr>
        <p:spPr>
          <a:xfrm>
            <a:off x="265500" y="2803075"/>
            <a:ext cx="4045200" cy="12351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39" name="Shape 39"/>
          <p:cNvSpPr txBox="1"/>
          <p:nvPr>
            <p:ph idx="2" type="body"/>
          </p:nvPr>
        </p:nvSpPr>
        <p:spPr>
          <a:xfrm>
            <a:off x="4939500" y="724075"/>
            <a:ext cx="3837000" cy="3695100"/>
          </a:xfrm>
          <a:prstGeom prst="rect">
            <a:avLst/>
          </a:prstGeom>
        </p:spPr>
        <p:txBody>
          <a:bodyPr anchorCtr="0" anchor="ctr"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2" type="sldNum"/>
          </p:nvPr>
        </p:nvSpPr>
        <p:spPr>
          <a:xfrm>
            <a:off x="8472457" y="4663216"/>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rIns="91425" wrap="square" tIns="91425"/>
          <a:lstStyle>
            <a:lvl1pPr lvl="0">
              <a:lnSpc>
                <a:spcPct val="100000"/>
              </a:lnSpc>
              <a:spcBef>
                <a:spcPts val="0"/>
              </a:spcBef>
              <a:spcAft>
                <a:spcPts val="0"/>
              </a:spcAft>
              <a:buNone/>
              <a:defRPr/>
            </a:lvl1pPr>
          </a:lstStyle>
          <a:p/>
        </p:txBody>
      </p:sp>
      <p:sp>
        <p:nvSpPr>
          <p:cNvPr id="43" name="Shape 43"/>
          <p:cNvSpPr txBox="1"/>
          <p:nvPr>
            <p:ph idx="12" type="sldNum"/>
          </p:nvPr>
        </p:nvSpPr>
        <p:spPr>
          <a:xfrm>
            <a:off x="8472457" y="4663216"/>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600" cy="1963500"/>
          </a:xfrm>
          <a:prstGeom prst="rect">
            <a:avLst/>
          </a:prstGeom>
        </p:spPr>
        <p:txBody>
          <a:bodyPr anchorCtr="0" anchor="b" bIns="91425" lIns="91425" rIns="91425" wrap="square"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6" name="Shape 46"/>
          <p:cNvSpPr txBox="1"/>
          <p:nvPr>
            <p:ph idx="1" type="body"/>
          </p:nvPr>
        </p:nvSpPr>
        <p:spPr>
          <a:xfrm>
            <a:off x="311700" y="3152225"/>
            <a:ext cx="8520600" cy="1300800"/>
          </a:xfrm>
          <a:prstGeom prst="rect">
            <a:avLst/>
          </a:prstGeom>
        </p:spPr>
        <p:txBody>
          <a:bodyPr anchorCtr="0" anchor="t" bIns="91425" lIns="91425" rIns="91425" wrap="square"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7" name="Shape 47"/>
          <p:cNvSpPr txBox="1"/>
          <p:nvPr>
            <p:ph idx="12" type="sldNum"/>
          </p:nvPr>
        </p:nvSpPr>
        <p:spPr>
          <a:xfrm>
            <a:off x="8472457" y="4663216"/>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7" y="4663216"/>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wrap="square"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wrap="square" tIns="91425"/>
          <a:lstStyle>
            <a:lvl1pPr lvl="0">
              <a:lnSpc>
                <a:spcPct val="115000"/>
              </a:lnSpc>
              <a:spcBef>
                <a:spcPts val="0"/>
              </a:spcBef>
              <a:spcAft>
                <a:spcPts val="1600"/>
              </a:spcAft>
              <a:buClr>
                <a:schemeClr val="dk2"/>
              </a:buClr>
              <a:buSzPct val="100000"/>
              <a:buChar char="●"/>
              <a:defRPr sz="1800">
                <a:solidFill>
                  <a:schemeClr val="dk2"/>
                </a:solidFill>
              </a:defRPr>
            </a:lvl1pPr>
            <a:lvl2pPr lvl="1">
              <a:lnSpc>
                <a:spcPct val="115000"/>
              </a:lnSpc>
              <a:spcBef>
                <a:spcPts val="0"/>
              </a:spcBef>
              <a:spcAft>
                <a:spcPts val="1600"/>
              </a:spcAft>
              <a:buClr>
                <a:schemeClr val="dk2"/>
              </a:buClr>
              <a:buChar char="○"/>
              <a:defRPr>
                <a:solidFill>
                  <a:schemeClr val="dk2"/>
                </a:solidFill>
              </a:defRPr>
            </a:lvl2pPr>
            <a:lvl3pPr lvl="2">
              <a:lnSpc>
                <a:spcPct val="115000"/>
              </a:lnSpc>
              <a:spcBef>
                <a:spcPts val="0"/>
              </a:spcBef>
              <a:spcAft>
                <a:spcPts val="1600"/>
              </a:spcAft>
              <a:buClr>
                <a:schemeClr val="dk2"/>
              </a:buClr>
              <a:buChar char="■"/>
              <a:defRPr>
                <a:solidFill>
                  <a:schemeClr val="dk2"/>
                </a:solidFill>
              </a:defRPr>
            </a:lvl3pPr>
            <a:lvl4pPr lvl="3">
              <a:lnSpc>
                <a:spcPct val="115000"/>
              </a:lnSpc>
              <a:spcBef>
                <a:spcPts val="0"/>
              </a:spcBef>
              <a:spcAft>
                <a:spcPts val="1600"/>
              </a:spcAft>
              <a:buClr>
                <a:schemeClr val="dk2"/>
              </a:buClr>
              <a:buChar char="●"/>
              <a:defRPr>
                <a:solidFill>
                  <a:schemeClr val="dk2"/>
                </a:solidFill>
              </a:defRPr>
            </a:lvl4pPr>
            <a:lvl5pPr lvl="4">
              <a:lnSpc>
                <a:spcPct val="115000"/>
              </a:lnSpc>
              <a:spcBef>
                <a:spcPts val="0"/>
              </a:spcBef>
              <a:spcAft>
                <a:spcPts val="1600"/>
              </a:spcAft>
              <a:buClr>
                <a:schemeClr val="dk2"/>
              </a:buClr>
              <a:buChar char="○"/>
              <a:defRPr>
                <a:solidFill>
                  <a:schemeClr val="dk2"/>
                </a:solidFill>
              </a:defRPr>
            </a:lvl5pPr>
            <a:lvl6pPr lvl="5">
              <a:lnSpc>
                <a:spcPct val="115000"/>
              </a:lnSpc>
              <a:spcBef>
                <a:spcPts val="0"/>
              </a:spcBef>
              <a:spcAft>
                <a:spcPts val="1600"/>
              </a:spcAft>
              <a:buClr>
                <a:schemeClr val="dk2"/>
              </a:buClr>
              <a:buChar char="■"/>
              <a:defRPr>
                <a:solidFill>
                  <a:schemeClr val="dk2"/>
                </a:solidFill>
              </a:defRPr>
            </a:lvl6pPr>
            <a:lvl7pPr lvl="6">
              <a:lnSpc>
                <a:spcPct val="115000"/>
              </a:lnSpc>
              <a:spcBef>
                <a:spcPts val="0"/>
              </a:spcBef>
              <a:spcAft>
                <a:spcPts val="1600"/>
              </a:spcAft>
              <a:buClr>
                <a:schemeClr val="dk2"/>
              </a:buClr>
              <a:buChar char="●"/>
              <a:defRPr>
                <a:solidFill>
                  <a:schemeClr val="dk2"/>
                </a:solidFill>
              </a:defRPr>
            </a:lvl7pPr>
            <a:lvl8pPr lvl="7">
              <a:lnSpc>
                <a:spcPct val="115000"/>
              </a:lnSpc>
              <a:spcBef>
                <a:spcPts val="0"/>
              </a:spcBef>
              <a:spcAft>
                <a:spcPts val="1600"/>
              </a:spcAft>
              <a:buClr>
                <a:schemeClr val="dk2"/>
              </a:buClr>
              <a:buChar char="○"/>
              <a:defRPr>
                <a:solidFill>
                  <a:schemeClr val="dk2"/>
                </a:solidFill>
              </a:defRPr>
            </a:lvl8pPr>
            <a:lvl9pPr lvl="8">
              <a:lnSpc>
                <a:spcPct val="115000"/>
              </a:lnSpc>
              <a:spcBef>
                <a:spcPts val="0"/>
              </a:spcBef>
              <a:spcAft>
                <a:spcPts val="1600"/>
              </a:spcAft>
              <a:buClr>
                <a:schemeClr val="dk2"/>
              </a:buClr>
              <a:buChar char="■"/>
              <a:defRPr>
                <a:solidFill>
                  <a:schemeClr val="dk2"/>
                </a:solidFill>
              </a:defRPr>
            </a:lvl9pPr>
          </a:lstStyle>
          <a:p/>
        </p:txBody>
      </p:sp>
      <p:sp>
        <p:nvSpPr>
          <p:cNvPr id="8" name="Shape 8"/>
          <p:cNvSpPr txBox="1"/>
          <p:nvPr>
            <p:ph idx="12" type="sldNum"/>
          </p:nvPr>
        </p:nvSpPr>
        <p:spPr>
          <a:xfrm>
            <a:off x="8472457" y="4663216"/>
            <a:ext cx="548700" cy="393600"/>
          </a:xfrm>
          <a:prstGeom prst="rect">
            <a:avLst/>
          </a:prstGeom>
          <a:noFill/>
          <a:ln>
            <a:noFill/>
          </a:ln>
        </p:spPr>
        <p:txBody>
          <a:bodyPr anchorCtr="0" anchor="ctr" bIns="91425" lIns="91425" rIns="91425" wrap="square" tIns="91425">
            <a:noAutofit/>
          </a:bodyPr>
          <a:lstStyle/>
          <a:p>
            <a:pPr lvl="0" algn="r">
              <a:spcBef>
                <a:spcPts val="0"/>
              </a:spcBef>
              <a:buNone/>
            </a:pPr>
            <a:fld id="{00000000-1234-1234-1234-123412341234}" type="slidenum">
              <a:rPr lang="en"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1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0.pn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png"/><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hyperlink" Target="https://goo.gl/WC4qVx" TargetMode="External"/><Relationship Id="rId4" Type="http://schemas.openxmlformats.org/officeDocument/2006/relationships/hyperlink" Target="mailto:crchelp@ku.edu" TargetMode="External"/><Relationship Id="rId5"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Shape 54"/>
          <p:cNvSpPr txBox="1"/>
          <p:nvPr/>
        </p:nvSpPr>
        <p:spPr>
          <a:xfrm>
            <a:off x="6644275" y="47560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FFFFFF"/>
                </a:solidFill>
                <a:latin typeface="Proxima Nova"/>
                <a:ea typeface="Proxima Nova"/>
                <a:cs typeface="Proxima Nova"/>
                <a:sym typeface="Proxima Nova"/>
              </a:rPr>
              <a:t>KU Center for Research Computing</a:t>
            </a:r>
          </a:p>
        </p:txBody>
      </p:sp>
      <p:sp>
        <p:nvSpPr>
          <p:cNvPr id="55" name="Shape 55"/>
          <p:cNvSpPr/>
          <p:nvPr/>
        </p:nvSpPr>
        <p:spPr>
          <a:xfrm>
            <a:off x="3150237" y="2320150"/>
            <a:ext cx="2843524" cy="503175"/>
          </a:xfrm>
          <a:prstGeom prst="rect">
            <a:avLst/>
          </a:prstGeom>
        </p:spPr>
        <p:txBody>
          <a:bodyPr>
            <a:prstTxWarp prst="textPlain"/>
          </a:bodyPr>
          <a:lstStyle/>
          <a:p>
            <a:pPr lvl="0" algn="ctr"/>
            <a:r>
              <a:rPr b="0" i="0">
                <a:ln cap="flat" cmpd="sng" w="9525">
                  <a:solidFill>
                    <a:schemeClr val="dk2"/>
                  </a:solidFill>
                  <a:prstDash val="solid"/>
                  <a:round/>
                  <a:headEnd len="med" w="med" type="none"/>
                  <a:tailEnd len="med" w="med" type="none"/>
                </a:ln>
                <a:solidFill>
                  <a:schemeClr val="lt2"/>
                </a:solidFill>
                <a:latin typeface="Arial"/>
              </a:rPr>
              <a:t>Welcome</a:t>
            </a:r>
          </a:p>
        </p:txBody>
      </p:sp>
      <p:sp>
        <p:nvSpPr>
          <p:cNvPr id="56" name="Shape 56"/>
          <p:cNvSpPr/>
          <p:nvPr/>
        </p:nvSpPr>
        <p:spPr>
          <a:xfrm>
            <a:off x="2006584" y="2999274"/>
            <a:ext cx="5327748" cy="309901"/>
          </a:xfrm>
          <a:prstGeom prst="rect">
            <a:avLst/>
          </a:prstGeom>
        </p:spPr>
        <p:txBody>
          <a:bodyPr>
            <a:prstTxWarp prst="textPlain"/>
          </a:bodyPr>
          <a:lstStyle/>
          <a:p>
            <a:pPr lvl="0" algn="ctr"/>
            <a:r>
              <a:rPr b="0" i="0">
                <a:ln cap="flat" cmpd="sng" w="9525">
                  <a:solidFill>
                    <a:schemeClr val="dk2"/>
                  </a:solidFill>
                  <a:prstDash val="solid"/>
                  <a:round/>
                  <a:headEnd len="med" w="med" type="none"/>
                  <a:tailEnd len="med" w="med" type="none"/>
                </a:ln>
                <a:solidFill>
                  <a:schemeClr val="lt2"/>
                </a:solidFill>
                <a:latin typeface="Arial"/>
              </a:rPr>
              <a:t>Intro to Linux and Cluster Computing</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 name="Shape 60"/>
        <p:cNvGrpSpPr/>
        <p:nvPr/>
      </p:nvGrpSpPr>
      <p:grpSpPr>
        <a:xfrm>
          <a:off x="0" y="0"/>
          <a:ext cx="0" cy="0"/>
          <a:chOff x="0" y="0"/>
          <a:chExt cx="0" cy="0"/>
        </a:xfrm>
      </p:grpSpPr>
      <p:sp>
        <p:nvSpPr>
          <p:cNvPr id="61" name="Shape 61"/>
          <p:cNvSpPr txBox="1"/>
          <p:nvPr>
            <p:ph idx="1" type="body"/>
          </p:nvPr>
        </p:nvSpPr>
        <p:spPr>
          <a:xfrm>
            <a:off x="311700" y="1096975"/>
            <a:ext cx="8520600" cy="3416400"/>
          </a:xfrm>
          <a:prstGeom prst="rect">
            <a:avLst/>
          </a:prstGeom>
        </p:spPr>
        <p:txBody>
          <a:bodyPr anchorCtr="0" anchor="t" bIns="91425" lIns="91425" rIns="91425" wrap="square" tIns="91425">
            <a:noAutofit/>
          </a:bodyPr>
          <a:lstStyle/>
          <a:p>
            <a:pPr lvl="0" rtl="0">
              <a:spcBef>
                <a:spcPts val="0"/>
              </a:spcBef>
              <a:buNone/>
            </a:pPr>
            <a:r>
              <a:rPr lang="en"/>
              <a:t>0 - What is Linux?</a:t>
            </a:r>
          </a:p>
          <a:p>
            <a:pPr lvl="0" rtl="0">
              <a:spcBef>
                <a:spcPts val="0"/>
              </a:spcBef>
              <a:buNone/>
            </a:pPr>
            <a:r>
              <a:rPr lang="en"/>
              <a:t>1 - I've used Linux once or twice</a:t>
            </a:r>
          </a:p>
          <a:p>
            <a:pPr lvl="0" rtl="0">
              <a:spcBef>
                <a:spcPts val="0"/>
              </a:spcBef>
              <a:buNone/>
            </a:pPr>
            <a:r>
              <a:rPr lang="en"/>
              <a:t>2 - I can use cd and ls</a:t>
            </a:r>
          </a:p>
          <a:p>
            <a:pPr lvl="0" rtl="0">
              <a:spcBef>
                <a:spcPts val="0"/>
              </a:spcBef>
              <a:buNone/>
            </a:pPr>
            <a:r>
              <a:rPr lang="en"/>
              <a:t>3 - I prefer Linux over Windows</a:t>
            </a:r>
          </a:p>
          <a:p>
            <a:pPr lvl="0" rtl="0">
              <a:spcBef>
                <a:spcPts val="0"/>
              </a:spcBef>
              <a:buNone/>
            </a:pPr>
            <a:r>
              <a:rPr lang="en"/>
              <a:t>4 - I grep and awk daily</a:t>
            </a:r>
          </a:p>
          <a:p>
            <a:pPr lvl="0" rtl="0">
              <a:spcBef>
                <a:spcPts val="0"/>
              </a:spcBef>
              <a:buNone/>
            </a:pPr>
            <a:r>
              <a:rPr lang="en"/>
              <a:t>5 - I run Gentoo and write my own drivers</a:t>
            </a:r>
          </a:p>
          <a:p>
            <a:pPr lvl="0">
              <a:spcBef>
                <a:spcPts val="0"/>
              </a:spcBef>
              <a:buNone/>
            </a:pPr>
            <a:r>
              <a:t/>
            </a:r>
            <a:endParaRPr/>
          </a:p>
        </p:txBody>
      </p:sp>
      <p:pic>
        <p:nvPicPr>
          <p:cNvPr descr="footer-single-image.png" id="62" name="Shape 62"/>
          <p:cNvPicPr preferRelativeResize="0"/>
          <p:nvPr/>
        </p:nvPicPr>
        <p:blipFill>
          <a:blip r:embed="rId3">
            <a:alphaModFix/>
          </a:blip>
          <a:stretch>
            <a:fillRect/>
          </a:stretch>
        </p:blipFill>
        <p:spPr>
          <a:xfrm>
            <a:off x="0" y="0"/>
            <a:ext cx="9144000" cy="759150"/>
          </a:xfrm>
          <a:prstGeom prst="rect">
            <a:avLst/>
          </a:prstGeom>
          <a:noFill/>
          <a:ln>
            <a:noFill/>
          </a:ln>
        </p:spPr>
      </p:pic>
      <p:sp>
        <p:nvSpPr>
          <p:cNvPr id="63" name="Shape 63"/>
          <p:cNvSpPr txBox="1"/>
          <p:nvPr/>
        </p:nvSpPr>
        <p:spPr>
          <a:xfrm>
            <a:off x="6644275" y="47560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999999"/>
                </a:solidFill>
                <a:latin typeface="Proxima Nova"/>
                <a:ea typeface="Proxima Nova"/>
                <a:cs typeface="Proxima Nova"/>
                <a:sym typeface="Proxima Nova"/>
              </a:rPr>
              <a:t>KU Center for Research Computing</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 name="Shape 67"/>
        <p:cNvGrpSpPr/>
        <p:nvPr/>
      </p:nvGrpSpPr>
      <p:grpSpPr>
        <a:xfrm>
          <a:off x="0" y="0"/>
          <a:ext cx="0" cy="0"/>
          <a:chOff x="0" y="0"/>
          <a:chExt cx="0" cy="0"/>
        </a:xfrm>
      </p:grpSpPr>
      <p:sp>
        <p:nvSpPr>
          <p:cNvPr id="68" name="Shape 68"/>
          <p:cNvSpPr txBox="1"/>
          <p:nvPr>
            <p:ph type="title"/>
          </p:nvPr>
        </p:nvSpPr>
        <p:spPr>
          <a:xfrm>
            <a:off x="311700" y="1266900"/>
            <a:ext cx="8520599" cy="572699"/>
          </a:xfrm>
          <a:prstGeom prst="rect">
            <a:avLst/>
          </a:prstGeom>
        </p:spPr>
        <p:txBody>
          <a:bodyPr anchorCtr="0" anchor="t" bIns="91425" lIns="91425" rIns="91425" wrap="square" tIns="91425">
            <a:noAutofit/>
          </a:bodyPr>
          <a:lstStyle/>
          <a:p>
            <a:pPr lvl="0">
              <a:spcBef>
                <a:spcPts val="0"/>
              </a:spcBef>
              <a:buNone/>
            </a:pPr>
            <a:r>
              <a:rPr lang="en"/>
              <a:t>What is Linux</a:t>
            </a:r>
          </a:p>
        </p:txBody>
      </p:sp>
      <p:sp>
        <p:nvSpPr>
          <p:cNvPr id="69" name="Shape 69"/>
          <p:cNvSpPr txBox="1"/>
          <p:nvPr>
            <p:ph idx="1" type="body"/>
          </p:nvPr>
        </p:nvSpPr>
        <p:spPr>
          <a:xfrm>
            <a:off x="311700" y="1959850"/>
            <a:ext cx="8520599" cy="2609100"/>
          </a:xfrm>
          <a:prstGeom prst="rect">
            <a:avLst/>
          </a:prstGeom>
        </p:spPr>
        <p:txBody>
          <a:bodyPr anchorCtr="0" anchor="t" bIns="91425" lIns="91425" rIns="91425" wrap="square" tIns="91425">
            <a:noAutofit/>
          </a:bodyPr>
          <a:lstStyle/>
          <a:p>
            <a:pPr lvl="0">
              <a:spcBef>
                <a:spcPts val="0"/>
              </a:spcBef>
              <a:buNone/>
            </a:pPr>
            <a:r>
              <a:rPr lang="en"/>
              <a:t>Runs our cluster, and nearly every other HPC world wide</a:t>
            </a:r>
          </a:p>
          <a:p>
            <a:pPr lvl="0" rtl="0">
              <a:spcBef>
                <a:spcPts val="0"/>
              </a:spcBef>
              <a:buNone/>
            </a:pPr>
            <a:r>
              <a:rPr lang="en"/>
              <a:t>Operating System, just like Windows or MacOS</a:t>
            </a:r>
          </a:p>
          <a:p>
            <a:pPr lvl="0" rtl="0">
              <a:spcBef>
                <a:spcPts val="0"/>
              </a:spcBef>
              <a:buNone/>
            </a:pPr>
            <a:r>
              <a:rPr lang="en"/>
              <a:t>Completely Free</a:t>
            </a:r>
          </a:p>
          <a:p>
            <a:pPr lvl="0" rtl="0">
              <a:spcBef>
                <a:spcPts val="0"/>
              </a:spcBef>
              <a:buNone/>
            </a:pPr>
            <a:r>
              <a:rPr lang="en"/>
              <a:t>Open Source - Anyone can view the source and make modifications</a:t>
            </a:r>
          </a:p>
          <a:p>
            <a:pPr lvl="0">
              <a:spcBef>
                <a:spcPts val="0"/>
              </a:spcBef>
              <a:buNone/>
            </a:pPr>
            <a:r>
              <a:rPr lang="en"/>
              <a:t>Much faster and uses far fewer resources leaving more for computation</a:t>
            </a:r>
          </a:p>
        </p:txBody>
      </p:sp>
      <p:pic>
        <p:nvPicPr>
          <p:cNvPr descr="footer-single-image.png" id="70" name="Shape 70"/>
          <p:cNvPicPr preferRelativeResize="0"/>
          <p:nvPr/>
        </p:nvPicPr>
        <p:blipFill>
          <a:blip r:embed="rId3">
            <a:alphaModFix/>
          </a:blip>
          <a:stretch>
            <a:fillRect/>
          </a:stretch>
        </p:blipFill>
        <p:spPr>
          <a:xfrm>
            <a:off x="0" y="0"/>
            <a:ext cx="9144000" cy="759150"/>
          </a:xfrm>
          <a:prstGeom prst="rect">
            <a:avLst/>
          </a:prstGeom>
          <a:noFill/>
          <a:ln>
            <a:noFill/>
          </a:ln>
        </p:spPr>
      </p:pic>
      <p:sp>
        <p:nvSpPr>
          <p:cNvPr id="71" name="Shape 71"/>
          <p:cNvSpPr txBox="1"/>
          <p:nvPr/>
        </p:nvSpPr>
        <p:spPr>
          <a:xfrm>
            <a:off x="6644275" y="47560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999999"/>
                </a:solidFill>
                <a:latin typeface="Proxima Nova"/>
                <a:ea typeface="Proxima Nova"/>
                <a:cs typeface="Proxima Nova"/>
                <a:sym typeface="Proxima Nova"/>
              </a:rPr>
              <a:t>KU Center for Research Computing</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 name="Shape 75"/>
        <p:cNvGrpSpPr/>
        <p:nvPr/>
      </p:nvGrpSpPr>
      <p:grpSpPr>
        <a:xfrm>
          <a:off x="0" y="0"/>
          <a:ext cx="0" cy="0"/>
          <a:chOff x="0" y="0"/>
          <a:chExt cx="0" cy="0"/>
        </a:xfrm>
      </p:grpSpPr>
      <p:sp>
        <p:nvSpPr>
          <p:cNvPr id="76" name="Shape 76"/>
          <p:cNvSpPr txBox="1"/>
          <p:nvPr>
            <p:ph type="title"/>
          </p:nvPr>
        </p:nvSpPr>
        <p:spPr>
          <a:xfrm>
            <a:off x="311700" y="957600"/>
            <a:ext cx="8520600" cy="572700"/>
          </a:xfrm>
          <a:prstGeom prst="rect">
            <a:avLst/>
          </a:prstGeom>
        </p:spPr>
        <p:txBody>
          <a:bodyPr anchorCtr="0" anchor="t" bIns="91425" lIns="91425" rIns="91425" wrap="square" tIns="91425">
            <a:noAutofit/>
          </a:bodyPr>
          <a:lstStyle/>
          <a:p>
            <a:pPr lvl="0">
              <a:spcBef>
                <a:spcPts val="0"/>
              </a:spcBef>
              <a:buNone/>
            </a:pPr>
            <a:r>
              <a:rPr lang="en"/>
              <a:t>SSH?</a:t>
            </a:r>
          </a:p>
        </p:txBody>
      </p:sp>
      <p:sp>
        <p:nvSpPr>
          <p:cNvPr id="77" name="Shape 77"/>
          <p:cNvSpPr txBox="1"/>
          <p:nvPr>
            <p:ph idx="1" type="body"/>
          </p:nvPr>
        </p:nvSpPr>
        <p:spPr>
          <a:xfrm>
            <a:off x="311700" y="1597300"/>
            <a:ext cx="8520600" cy="3416400"/>
          </a:xfrm>
          <a:prstGeom prst="rect">
            <a:avLst/>
          </a:prstGeom>
        </p:spPr>
        <p:txBody>
          <a:bodyPr anchorCtr="0" anchor="t" bIns="91425" lIns="91425" rIns="91425" wrap="square" tIns="91425">
            <a:noAutofit/>
          </a:bodyPr>
          <a:lstStyle/>
          <a:p>
            <a:pPr lvl="0" rtl="0">
              <a:spcBef>
                <a:spcPts val="0"/>
              </a:spcBef>
              <a:buNone/>
            </a:pPr>
            <a:r>
              <a:rPr lang="en"/>
              <a:t>Stands for </a:t>
            </a:r>
            <a:r>
              <a:rPr lang="en" u="sng"/>
              <a:t>S</a:t>
            </a:r>
            <a:r>
              <a:rPr lang="en"/>
              <a:t>ecure </a:t>
            </a:r>
            <a:r>
              <a:rPr lang="en" u="sng"/>
              <a:t>SH</a:t>
            </a:r>
            <a:r>
              <a:rPr lang="en"/>
              <a:t>ell</a:t>
            </a:r>
          </a:p>
          <a:p>
            <a:pPr lvl="0" rtl="0">
              <a:spcBef>
                <a:spcPts val="0"/>
              </a:spcBef>
              <a:buNone/>
            </a:pPr>
            <a:r>
              <a:rPr lang="en"/>
              <a:t>Allows you to sign into a Linux machine remotely</a:t>
            </a:r>
          </a:p>
          <a:p>
            <a:pPr lvl="0" rtl="0">
              <a:spcBef>
                <a:spcPts val="0"/>
              </a:spcBef>
              <a:buNone/>
            </a:pPr>
            <a:r>
              <a:rPr lang="en"/>
              <a:t>Gives the same control as sitting in front of the box</a:t>
            </a:r>
          </a:p>
          <a:p>
            <a:pPr lvl="0" rtl="0">
              <a:spcBef>
                <a:spcPts val="0"/>
              </a:spcBef>
              <a:buNone/>
            </a:pPr>
            <a:r>
              <a:rPr lang="en"/>
              <a:t>Can see graphical windows using X-Forwarding (</a:t>
            </a:r>
            <a:r>
              <a:rPr lang="en" sz="1400">
                <a:latin typeface="Courier New"/>
                <a:ea typeface="Courier New"/>
                <a:cs typeface="Courier New"/>
                <a:sym typeface="Courier New"/>
              </a:rPr>
              <a:t>ssh -X</a:t>
            </a:r>
            <a:r>
              <a:rPr lang="en"/>
              <a:t>)</a:t>
            </a:r>
          </a:p>
          <a:p>
            <a:pPr lvl="0">
              <a:spcBef>
                <a:spcPts val="0"/>
              </a:spcBef>
              <a:buNone/>
            </a:pPr>
            <a:r>
              <a:rPr lang="en"/>
              <a:t>Just because you’ve ssh’d doesn’t mean your files transfer over</a:t>
            </a:r>
          </a:p>
        </p:txBody>
      </p:sp>
      <p:pic>
        <p:nvPicPr>
          <p:cNvPr descr="footer-single-image.png" id="78" name="Shape 78"/>
          <p:cNvPicPr preferRelativeResize="0"/>
          <p:nvPr/>
        </p:nvPicPr>
        <p:blipFill>
          <a:blip r:embed="rId3">
            <a:alphaModFix/>
          </a:blip>
          <a:stretch>
            <a:fillRect/>
          </a:stretch>
        </p:blipFill>
        <p:spPr>
          <a:xfrm>
            <a:off x="0" y="0"/>
            <a:ext cx="9144000" cy="759150"/>
          </a:xfrm>
          <a:prstGeom prst="rect">
            <a:avLst/>
          </a:prstGeom>
          <a:noFill/>
          <a:ln>
            <a:noFill/>
          </a:ln>
        </p:spPr>
      </p:pic>
      <p:sp>
        <p:nvSpPr>
          <p:cNvPr id="79" name="Shape 79"/>
          <p:cNvSpPr txBox="1"/>
          <p:nvPr/>
        </p:nvSpPr>
        <p:spPr>
          <a:xfrm>
            <a:off x="6644275" y="47560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999999"/>
                </a:solidFill>
                <a:latin typeface="Proxima Nova"/>
                <a:ea typeface="Proxima Nova"/>
                <a:cs typeface="Proxima Nova"/>
                <a:sym typeface="Proxima Nova"/>
              </a:rPr>
              <a:t>KU Center for Research Computing</a:t>
            </a:r>
          </a:p>
        </p:txBody>
      </p:sp>
      <p:sp>
        <p:nvSpPr>
          <p:cNvPr id="80" name="Shape 80"/>
          <p:cNvSpPr txBox="1"/>
          <p:nvPr/>
        </p:nvSpPr>
        <p:spPr>
          <a:xfrm>
            <a:off x="155400" y="4504400"/>
            <a:ext cx="8520600" cy="637800"/>
          </a:xfrm>
          <a:prstGeom prst="rect">
            <a:avLst/>
          </a:prstGeom>
          <a:noFill/>
          <a:ln>
            <a:noFill/>
          </a:ln>
        </p:spPr>
        <p:txBody>
          <a:bodyPr anchorCtr="0" anchor="t" bIns="91425" lIns="91425" rIns="91425" wrap="square" tIns="91425">
            <a:noAutofit/>
          </a:bodyPr>
          <a:lstStyle/>
          <a:p>
            <a:pPr lvl="0" rtl="0">
              <a:spcBef>
                <a:spcPts val="0"/>
              </a:spcBef>
              <a:buNone/>
            </a:pPr>
            <a:r>
              <a:rPr lang="en" sz="1600">
                <a:solidFill>
                  <a:srgbClr val="595959"/>
                </a:solidFill>
                <a:latin typeface="Proxima Nova"/>
                <a:ea typeface="Proxima Nova"/>
                <a:cs typeface="Proxima Nova"/>
                <a:sym typeface="Proxima Nova"/>
              </a:rPr>
              <a:t>Reference:</a:t>
            </a:r>
          </a:p>
          <a:p>
            <a:pPr lvl="0" rtl="0">
              <a:spcBef>
                <a:spcPts val="0"/>
              </a:spcBef>
              <a:buNone/>
            </a:pPr>
            <a:r>
              <a:rPr lang="en" sz="1600">
                <a:solidFill>
                  <a:srgbClr val="595959"/>
                </a:solidFill>
                <a:latin typeface="Proxima Nova"/>
                <a:ea typeface="Proxima Nova"/>
                <a:cs typeface="Proxima Nova"/>
                <a:sym typeface="Proxima Nova"/>
              </a:rPr>
              <a:t>https://crc.ku.edu/hpc/access</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 name="Shape 84"/>
        <p:cNvGrpSpPr/>
        <p:nvPr/>
      </p:nvGrpSpPr>
      <p:grpSpPr>
        <a:xfrm>
          <a:off x="0" y="0"/>
          <a:ext cx="0" cy="0"/>
          <a:chOff x="0" y="0"/>
          <a:chExt cx="0" cy="0"/>
        </a:xfrm>
      </p:grpSpPr>
      <p:sp>
        <p:nvSpPr>
          <p:cNvPr id="85" name="Shape 85"/>
          <p:cNvSpPr txBox="1"/>
          <p:nvPr>
            <p:ph type="title"/>
          </p:nvPr>
        </p:nvSpPr>
        <p:spPr>
          <a:xfrm>
            <a:off x="311700" y="922025"/>
            <a:ext cx="8520600" cy="572700"/>
          </a:xfrm>
          <a:prstGeom prst="rect">
            <a:avLst/>
          </a:prstGeom>
        </p:spPr>
        <p:txBody>
          <a:bodyPr anchorCtr="0" anchor="t" bIns="91425" lIns="91425" rIns="91425" wrap="square" tIns="91425">
            <a:noAutofit/>
          </a:bodyPr>
          <a:lstStyle/>
          <a:p>
            <a:pPr lvl="0">
              <a:spcBef>
                <a:spcPts val="0"/>
              </a:spcBef>
              <a:buNone/>
            </a:pPr>
            <a:r>
              <a:rPr lang="en"/>
              <a:t>(S)FTP</a:t>
            </a:r>
          </a:p>
        </p:txBody>
      </p:sp>
      <p:sp>
        <p:nvSpPr>
          <p:cNvPr id="86" name="Shape 86"/>
          <p:cNvSpPr txBox="1"/>
          <p:nvPr>
            <p:ph idx="1" type="body"/>
          </p:nvPr>
        </p:nvSpPr>
        <p:spPr>
          <a:xfrm>
            <a:off x="311700" y="1652050"/>
            <a:ext cx="8520600" cy="3416400"/>
          </a:xfrm>
          <a:prstGeom prst="rect">
            <a:avLst/>
          </a:prstGeom>
        </p:spPr>
        <p:txBody>
          <a:bodyPr anchorCtr="0" anchor="t" bIns="91425" lIns="91425" rIns="91425" wrap="square" tIns="91425">
            <a:noAutofit/>
          </a:bodyPr>
          <a:lstStyle/>
          <a:p>
            <a:pPr lvl="0" rtl="0">
              <a:spcBef>
                <a:spcPts val="0"/>
              </a:spcBef>
              <a:buNone/>
            </a:pPr>
            <a:r>
              <a:rPr lang="en"/>
              <a:t>Stands for Secure File Transfer Protocol</a:t>
            </a:r>
          </a:p>
          <a:p>
            <a:pPr lvl="0" rtl="0">
              <a:spcBef>
                <a:spcPts val="0"/>
              </a:spcBef>
              <a:buNone/>
            </a:pPr>
            <a:r>
              <a:rPr lang="en"/>
              <a:t>Can use WinSCP or Filezilla to move files to and from another Linux machine</a:t>
            </a:r>
          </a:p>
          <a:p>
            <a:pPr lvl="0">
              <a:spcBef>
                <a:spcPts val="0"/>
              </a:spcBef>
              <a:buNone/>
            </a:pPr>
            <a:r>
              <a:rPr lang="en"/>
              <a:t>Gives remote file access to a machine</a:t>
            </a:r>
          </a:p>
          <a:p>
            <a:pPr lvl="0">
              <a:spcBef>
                <a:spcPts val="0"/>
              </a:spcBef>
              <a:buNone/>
            </a:pPr>
            <a:r>
              <a:rPr lang="en"/>
              <a:t>At KU you likely won't use this because we have a service called Globus, but it's good information to know</a:t>
            </a:r>
          </a:p>
        </p:txBody>
      </p:sp>
      <p:pic>
        <p:nvPicPr>
          <p:cNvPr descr="footer-single-image.png" id="87" name="Shape 87"/>
          <p:cNvPicPr preferRelativeResize="0"/>
          <p:nvPr/>
        </p:nvPicPr>
        <p:blipFill>
          <a:blip r:embed="rId3">
            <a:alphaModFix/>
          </a:blip>
          <a:stretch>
            <a:fillRect/>
          </a:stretch>
        </p:blipFill>
        <p:spPr>
          <a:xfrm>
            <a:off x="0" y="0"/>
            <a:ext cx="9144000" cy="759150"/>
          </a:xfrm>
          <a:prstGeom prst="rect">
            <a:avLst/>
          </a:prstGeom>
          <a:noFill/>
          <a:ln>
            <a:noFill/>
          </a:ln>
        </p:spPr>
      </p:pic>
      <p:sp>
        <p:nvSpPr>
          <p:cNvPr id="88" name="Shape 88"/>
          <p:cNvSpPr txBox="1"/>
          <p:nvPr/>
        </p:nvSpPr>
        <p:spPr>
          <a:xfrm>
            <a:off x="6644275" y="47560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999999"/>
                </a:solidFill>
                <a:latin typeface="Proxima Nova"/>
                <a:ea typeface="Proxima Nova"/>
                <a:cs typeface="Proxima Nova"/>
                <a:sym typeface="Proxima Nova"/>
              </a:rPr>
              <a:t>KU Center for Research Computing</a:t>
            </a:r>
          </a:p>
        </p:txBody>
      </p:sp>
      <p:sp>
        <p:nvSpPr>
          <p:cNvPr id="89" name="Shape 89"/>
          <p:cNvSpPr txBox="1"/>
          <p:nvPr/>
        </p:nvSpPr>
        <p:spPr>
          <a:xfrm>
            <a:off x="155400" y="4504400"/>
            <a:ext cx="8520600" cy="637800"/>
          </a:xfrm>
          <a:prstGeom prst="rect">
            <a:avLst/>
          </a:prstGeom>
          <a:noFill/>
          <a:ln>
            <a:noFill/>
          </a:ln>
        </p:spPr>
        <p:txBody>
          <a:bodyPr anchorCtr="0" anchor="t" bIns="91425" lIns="91425" rIns="91425" wrap="square" tIns="91425">
            <a:noAutofit/>
          </a:bodyPr>
          <a:lstStyle/>
          <a:p>
            <a:pPr lvl="0" rtl="0">
              <a:spcBef>
                <a:spcPts val="0"/>
              </a:spcBef>
              <a:buNone/>
            </a:pPr>
            <a:r>
              <a:rPr lang="en" sz="1600">
                <a:solidFill>
                  <a:srgbClr val="595959"/>
                </a:solidFill>
                <a:latin typeface="Proxima Nova"/>
                <a:ea typeface="Proxima Nova"/>
                <a:cs typeface="Proxima Nova"/>
                <a:sym typeface="Proxima Nova"/>
              </a:rPr>
              <a:t>Reference:</a:t>
            </a:r>
          </a:p>
          <a:p>
            <a:pPr lvl="0" rtl="0">
              <a:spcBef>
                <a:spcPts val="0"/>
              </a:spcBef>
              <a:buNone/>
            </a:pPr>
            <a:r>
              <a:rPr lang="en" sz="1600">
                <a:solidFill>
                  <a:srgbClr val="595959"/>
                </a:solidFill>
                <a:latin typeface="Proxima Nova"/>
                <a:ea typeface="Proxima Nova"/>
                <a:cs typeface="Proxima Nova"/>
                <a:sym typeface="Proxima Nova"/>
              </a:rPr>
              <a:t>https://crc.ku.edu/hpc/storage#Transfer</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 name="Shape 93"/>
        <p:cNvGrpSpPr/>
        <p:nvPr/>
      </p:nvGrpSpPr>
      <p:grpSpPr>
        <a:xfrm>
          <a:off x="0" y="0"/>
          <a:ext cx="0" cy="0"/>
          <a:chOff x="0" y="0"/>
          <a:chExt cx="0" cy="0"/>
        </a:xfrm>
      </p:grpSpPr>
      <p:sp>
        <p:nvSpPr>
          <p:cNvPr id="94" name="Shape 94"/>
          <p:cNvSpPr txBox="1"/>
          <p:nvPr>
            <p:ph type="title"/>
          </p:nvPr>
        </p:nvSpPr>
        <p:spPr>
          <a:xfrm>
            <a:off x="311700" y="1163050"/>
            <a:ext cx="8520599" cy="572699"/>
          </a:xfrm>
          <a:prstGeom prst="rect">
            <a:avLst/>
          </a:prstGeom>
        </p:spPr>
        <p:txBody>
          <a:bodyPr anchorCtr="0" anchor="t" bIns="91425" lIns="91425" rIns="91425" wrap="square" tIns="91425">
            <a:noAutofit/>
          </a:bodyPr>
          <a:lstStyle/>
          <a:p>
            <a:pPr lvl="0">
              <a:spcBef>
                <a:spcPts val="0"/>
              </a:spcBef>
              <a:buNone/>
            </a:pPr>
            <a:r>
              <a:rPr lang="en"/>
              <a:t>Basic Navigation</a:t>
            </a:r>
          </a:p>
        </p:txBody>
      </p:sp>
      <p:sp>
        <p:nvSpPr>
          <p:cNvPr id="95" name="Shape 95"/>
          <p:cNvSpPr txBox="1"/>
          <p:nvPr>
            <p:ph idx="1" type="body"/>
          </p:nvPr>
        </p:nvSpPr>
        <p:spPr>
          <a:xfrm>
            <a:off x="311700" y="1781275"/>
            <a:ext cx="8520599" cy="3416400"/>
          </a:xfrm>
          <a:prstGeom prst="rect">
            <a:avLst/>
          </a:prstGeom>
        </p:spPr>
        <p:txBody>
          <a:bodyPr anchorCtr="0" anchor="t" bIns="91425" lIns="91425" rIns="91425" wrap="square" tIns="91425">
            <a:noAutofit/>
          </a:bodyPr>
          <a:lstStyle/>
          <a:p>
            <a:pPr lvl="0" rtl="0">
              <a:spcBef>
                <a:spcPts val="0"/>
              </a:spcBef>
              <a:buNone/>
            </a:pPr>
            <a:r>
              <a:rPr lang="en" sz="1400">
                <a:latin typeface="Consolas"/>
                <a:ea typeface="Consolas"/>
                <a:cs typeface="Consolas"/>
                <a:sym typeface="Consolas"/>
              </a:rPr>
              <a:t>pwd</a:t>
            </a:r>
            <a:r>
              <a:rPr lang="en"/>
              <a:t> - Print working directory</a:t>
            </a:r>
          </a:p>
          <a:p>
            <a:pPr lvl="0" rtl="0">
              <a:spcBef>
                <a:spcPts val="0"/>
              </a:spcBef>
              <a:buNone/>
            </a:pPr>
            <a:r>
              <a:rPr lang="en" sz="1400">
                <a:latin typeface="Consolas"/>
                <a:ea typeface="Consolas"/>
                <a:cs typeface="Consolas"/>
                <a:sym typeface="Consolas"/>
              </a:rPr>
              <a:t>ls</a:t>
            </a:r>
            <a:r>
              <a:rPr lang="en"/>
              <a:t> - List directory contents</a:t>
            </a:r>
          </a:p>
          <a:p>
            <a:pPr lvl="0" rtl="0">
              <a:spcBef>
                <a:spcPts val="0"/>
              </a:spcBef>
              <a:buNone/>
            </a:pPr>
            <a:r>
              <a:rPr lang="en" sz="1400">
                <a:latin typeface="Consolas"/>
                <a:ea typeface="Consolas"/>
                <a:cs typeface="Consolas"/>
                <a:sym typeface="Consolas"/>
              </a:rPr>
              <a:t>cd</a:t>
            </a:r>
            <a:r>
              <a:rPr lang="en"/>
              <a:t> - Change directory</a:t>
            </a:r>
          </a:p>
          <a:p>
            <a:pPr lvl="0" rtl="0">
              <a:spcBef>
                <a:spcPts val="0"/>
              </a:spcBef>
              <a:buNone/>
            </a:pPr>
            <a:r>
              <a:rPr lang="en"/>
              <a:t>. (dot) - Reference to the directory you’re currently in</a:t>
            </a:r>
          </a:p>
          <a:p>
            <a:pPr lvl="0" rtl="0">
              <a:spcBef>
                <a:spcPts val="0"/>
              </a:spcBef>
              <a:buNone/>
            </a:pPr>
            <a:r>
              <a:rPr lang="en"/>
              <a:t>.. (dot dot) - Reference to the parent directory of the directory you’re currently in</a:t>
            </a:r>
          </a:p>
          <a:p>
            <a:pPr lvl="0" rtl="0">
              <a:spcBef>
                <a:spcPts val="0"/>
              </a:spcBef>
              <a:buNone/>
            </a:pPr>
            <a:r>
              <a:rPr lang="en"/>
              <a:t>Tab complete - A gift from the Linux gods</a:t>
            </a:r>
          </a:p>
          <a:p>
            <a:pPr lvl="0">
              <a:spcBef>
                <a:spcPts val="0"/>
              </a:spcBef>
              <a:buNone/>
            </a:pPr>
            <a:r>
              <a:t/>
            </a:r>
            <a:endParaRPr/>
          </a:p>
        </p:txBody>
      </p:sp>
      <p:pic>
        <p:nvPicPr>
          <p:cNvPr descr="footer-single-image.png" id="96" name="Shape 96"/>
          <p:cNvPicPr preferRelativeResize="0"/>
          <p:nvPr/>
        </p:nvPicPr>
        <p:blipFill>
          <a:blip r:embed="rId3">
            <a:alphaModFix/>
          </a:blip>
          <a:stretch>
            <a:fillRect/>
          </a:stretch>
        </p:blipFill>
        <p:spPr>
          <a:xfrm>
            <a:off x="0" y="0"/>
            <a:ext cx="9144000" cy="759150"/>
          </a:xfrm>
          <a:prstGeom prst="rect">
            <a:avLst/>
          </a:prstGeom>
          <a:noFill/>
          <a:ln>
            <a:noFill/>
          </a:ln>
        </p:spPr>
      </p:pic>
      <p:sp>
        <p:nvSpPr>
          <p:cNvPr id="97" name="Shape 97"/>
          <p:cNvSpPr txBox="1"/>
          <p:nvPr/>
        </p:nvSpPr>
        <p:spPr>
          <a:xfrm>
            <a:off x="6644275" y="47560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999999"/>
                </a:solidFill>
                <a:latin typeface="Proxima Nova"/>
                <a:ea typeface="Proxima Nova"/>
                <a:cs typeface="Proxima Nova"/>
                <a:sym typeface="Proxima Nova"/>
              </a:rPr>
              <a:t>KU Center for Research Computing</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 name="Shape 101"/>
        <p:cNvGrpSpPr/>
        <p:nvPr/>
      </p:nvGrpSpPr>
      <p:grpSpPr>
        <a:xfrm>
          <a:off x="0" y="0"/>
          <a:ext cx="0" cy="0"/>
          <a:chOff x="0" y="0"/>
          <a:chExt cx="0" cy="0"/>
        </a:xfrm>
      </p:grpSpPr>
      <p:sp>
        <p:nvSpPr>
          <p:cNvPr id="102" name="Shape 102"/>
          <p:cNvSpPr txBox="1"/>
          <p:nvPr>
            <p:ph type="title"/>
          </p:nvPr>
        </p:nvSpPr>
        <p:spPr>
          <a:xfrm>
            <a:off x="311700" y="1211975"/>
            <a:ext cx="8520599" cy="572699"/>
          </a:xfrm>
          <a:prstGeom prst="rect">
            <a:avLst/>
          </a:prstGeom>
        </p:spPr>
        <p:txBody>
          <a:bodyPr anchorCtr="0" anchor="t" bIns="91425" lIns="91425" rIns="91425" wrap="square" tIns="91425">
            <a:noAutofit/>
          </a:bodyPr>
          <a:lstStyle/>
          <a:p>
            <a:pPr lvl="0">
              <a:spcBef>
                <a:spcPts val="0"/>
              </a:spcBef>
              <a:buNone/>
            </a:pPr>
            <a:r>
              <a:rPr lang="en"/>
              <a:t>‘man’ is your friend</a:t>
            </a:r>
          </a:p>
        </p:txBody>
      </p:sp>
      <p:sp>
        <p:nvSpPr>
          <p:cNvPr id="103" name="Shape 103"/>
          <p:cNvSpPr txBox="1"/>
          <p:nvPr>
            <p:ph idx="1" type="body"/>
          </p:nvPr>
        </p:nvSpPr>
        <p:spPr>
          <a:xfrm>
            <a:off x="311700" y="1784675"/>
            <a:ext cx="8520600" cy="3416400"/>
          </a:xfrm>
          <a:prstGeom prst="rect">
            <a:avLst/>
          </a:prstGeom>
        </p:spPr>
        <p:txBody>
          <a:bodyPr anchorCtr="0" anchor="t" bIns="91425" lIns="91425" rIns="91425" wrap="square" tIns="91425">
            <a:noAutofit/>
          </a:bodyPr>
          <a:lstStyle/>
          <a:p>
            <a:pPr lvl="0" rtl="0">
              <a:spcBef>
                <a:spcPts val="0"/>
              </a:spcBef>
              <a:buNone/>
            </a:pPr>
            <a:r>
              <a:rPr lang="en"/>
              <a:t>man stands for manual</a:t>
            </a:r>
          </a:p>
          <a:p>
            <a:pPr lvl="0" rtl="0">
              <a:spcBef>
                <a:spcPts val="0"/>
              </a:spcBef>
              <a:buNone/>
            </a:pPr>
            <a:r>
              <a:rPr lang="en"/>
              <a:t>Nearly any command you want to know more about you can type</a:t>
            </a:r>
          </a:p>
          <a:p>
            <a:pPr lvl="0" rtl="0">
              <a:spcBef>
                <a:spcPts val="0"/>
              </a:spcBef>
              <a:buNone/>
            </a:pPr>
            <a:r>
              <a:rPr lang="en"/>
              <a:t>	</a:t>
            </a:r>
            <a:r>
              <a:rPr lang="en" sz="1400">
                <a:latin typeface="Consolas"/>
                <a:ea typeface="Consolas"/>
                <a:cs typeface="Consolas"/>
                <a:sym typeface="Consolas"/>
              </a:rPr>
              <a:t>man &lt;command&gt;</a:t>
            </a:r>
          </a:p>
          <a:p>
            <a:pPr lvl="0" rtl="0">
              <a:spcBef>
                <a:spcPts val="0"/>
              </a:spcBef>
              <a:buNone/>
            </a:pPr>
            <a:r>
              <a:rPr lang="en"/>
              <a:t>Gives switches and modifiers for command syntax</a:t>
            </a:r>
          </a:p>
          <a:p>
            <a:pPr lvl="0" rtl="0">
              <a:spcBef>
                <a:spcPts val="0"/>
              </a:spcBef>
              <a:buNone/>
            </a:pPr>
            <a:r>
              <a:rPr lang="en"/>
              <a:t>example: </a:t>
            </a:r>
            <a:r>
              <a:rPr lang="en" sz="1400">
                <a:latin typeface="Consolas"/>
                <a:ea typeface="Consolas"/>
                <a:cs typeface="Consolas"/>
                <a:sym typeface="Consolas"/>
              </a:rPr>
              <a:t>man ls</a:t>
            </a:r>
          </a:p>
          <a:p>
            <a:pPr lvl="0">
              <a:spcBef>
                <a:spcPts val="0"/>
              </a:spcBef>
              <a:buNone/>
            </a:pPr>
            <a:r>
              <a:rPr lang="en"/>
              <a:t>If that doesn’t work try </a:t>
            </a:r>
            <a:r>
              <a:rPr lang="en" sz="1400">
                <a:latin typeface="Consolas"/>
                <a:ea typeface="Consolas"/>
                <a:cs typeface="Consolas"/>
                <a:sym typeface="Consolas"/>
              </a:rPr>
              <a:t>&lt;command&gt; --help</a:t>
            </a:r>
            <a:r>
              <a:rPr lang="en"/>
              <a:t> or just plain old Google</a:t>
            </a:r>
          </a:p>
        </p:txBody>
      </p:sp>
      <p:pic>
        <p:nvPicPr>
          <p:cNvPr descr="footer-single-image.png" id="104" name="Shape 104"/>
          <p:cNvPicPr preferRelativeResize="0"/>
          <p:nvPr/>
        </p:nvPicPr>
        <p:blipFill>
          <a:blip r:embed="rId3">
            <a:alphaModFix/>
          </a:blip>
          <a:stretch>
            <a:fillRect/>
          </a:stretch>
        </p:blipFill>
        <p:spPr>
          <a:xfrm>
            <a:off x="0" y="0"/>
            <a:ext cx="9144000" cy="759150"/>
          </a:xfrm>
          <a:prstGeom prst="rect">
            <a:avLst/>
          </a:prstGeom>
          <a:noFill/>
          <a:ln>
            <a:noFill/>
          </a:ln>
        </p:spPr>
      </p:pic>
      <p:sp>
        <p:nvSpPr>
          <p:cNvPr id="105" name="Shape 105"/>
          <p:cNvSpPr txBox="1"/>
          <p:nvPr/>
        </p:nvSpPr>
        <p:spPr>
          <a:xfrm>
            <a:off x="6644275" y="47560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999999"/>
                </a:solidFill>
                <a:latin typeface="Proxima Nova"/>
                <a:ea typeface="Proxima Nova"/>
                <a:cs typeface="Proxima Nova"/>
                <a:sym typeface="Proxima Nova"/>
              </a:rPr>
              <a:t>KU Center for Research Computing</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9" name="Shape 109"/>
        <p:cNvGrpSpPr/>
        <p:nvPr/>
      </p:nvGrpSpPr>
      <p:grpSpPr>
        <a:xfrm>
          <a:off x="0" y="0"/>
          <a:ext cx="0" cy="0"/>
          <a:chOff x="0" y="0"/>
          <a:chExt cx="0" cy="0"/>
        </a:xfrm>
      </p:grpSpPr>
      <p:sp>
        <p:nvSpPr>
          <p:cNvPr id="110" name="Shape 110"/>
          <p:cNvSpPr txBox="1"/>
          <p:nvPr>
            <p:ph type="title"/>
          </p:nvPr>
        </p:nvSpPr>
        <p:spPr>
          <a:xfrm>
            <a:off x="311700" y="1020825"/>
            <a:ext cx="8520600" cy="572700"/>
          </a:xfrm>
          <a:prstGeom prst="rect">
            <a:avLst/>
          </a:prstGeom>
        </p:spPr>
        <p:txBody>
          <a:bodyPr anchorCtr="0" anchor="t" bIns="91425" lIns="91425" rIns="91425" wrap="square" tIns="91425">
            <a:noAutofit/>
          </a:bodyPr>
          <a:lstStyle/>
          <a:p>
            <a:pPr lvl="0">
              <a:spcBef>
                <a:spcPts val="0"/>
              </a:spcBef>
              <a:buNone/>
            </a:pPr>
            <a:r>
              <a:rPr lang="en"/>
              <a:t>Common Directories</a:t>
            </a:r>
          </a:p>
        </p:txBody>
      </p:sp>
      <p:sp>
        <p:nvSpPr>
          <p:cNvPr id="111" name="Shape 111"/>
          <p:cNvSpPr txBox="1"/>
          <p:nvPr>
            <p:ph idx="1" type="body"/>
          </p:nvPr>
        </p:nvSpPr>
        <p:spPr>
          <a:xfrm>
            <a:off x="311700" y="1625525"/>
            <a:ext cx="8520600" cy="3416400"/>
          </a:xfrm>
          <a:prstGeom prst="rect">
            <a:avLst/>
          </a:prstGeom>
        </p:spPr>
        <p:txBody>
          <a:bodyPr anchorCtr="0" anchor="t" bIns="91425" lIns="91425" rIns="91425" wrap="square" tIns="91425">
            <a:noAutofit/>
          </a:bodyPr>
          <a:lstStyle/>
          <a:p>
            <a:pPr lvl="0" rtl="0">
              <a:spcBef>
                <a:spcPts val="0"/>
              </a:spcBef>
              <a:buNone/>
            </a:pPr>
            <a:r>
              <a:rPr lang="en"/>
              <a:t>~ Tilde is your home (</a:t>
            </a:r>
            <a:r>
              <a:rPr lang="en" sz="1400">
                <a:latin typeface="Consolas"/>
                <a:ea typeface="Consolas"/>
                <a:cs typeface="Consolas"/>
                <a:sym typeface="Consolas"/>
              </a:rPr>
              <a:t>cd</a:t>
            </a:r>
            <a:r>
              <a:rPr lang="en"/>
              <a:t> shortcut)</a:t>
            </a:r>
          </a:p>
          <a:p>
            <a:pPr lvl="0" rtl="0">
              <a:spcBef>
                <a:spcPts val="0"/>
              </a:spcBef>
              <a:buNone/>
            </a:pPr>
            <a:r>
              <a:rPr lang="en"/>
              <a:t>/home/&lt;username&gt; -or- /usr/local/home/&lt;username&gt;</a:t>
            </a:r>
          </a:p>
          <a:p>
            <a:pPr lvl="0" rtl="0">
              <a:spcBef>
                <a:spcPts val="0"/>
              </a:spcBef>
              <a:buNone/>
            </a:pPr>
            <a:r>
              <a:rPr lang="en"/>
              <a:t>/etc/</a:t>
            </a:r>
          </a:p>
          <a:p>
            <a:pPr lvl="0">
              <a:spcBef>
                <a:spcPts val="0"/>
              </a:spcBef>
              <a:buNone/>
            </a:pPr>
            <a:r>
              <a:rPr lang="en"/>
              <a:t>/opt/thingy</a:t>
            </a:r>
          </a:p>
          <a:p>
            <a:pPr lvl="0">
              <a:spcBef>
                <a:spcPts val="0"/>
              </a:spcBef>
              <a:buNone/>
            </a:pPr>
            <a:r>
              <a:rPr lang="en" sz="1600"/>
              <a:t>$HOME, $WORK, and $SCRATCH, useful but only work for the KU Community Cluster</a:t>
            </a:r>
          </a:p>
        </p:txBody>
      </p:sp>
      <p:pic>
        <p:nvPicPr>
          <p:cNvPr descr="footer-single-image.png" id="112" name="Shape 112"/>
          <p:cNvPicPr preferRelativeResize="0"/>
          <p:nvPr/>
        </p:nvPicPr>
        <p:blipFill>
          <a:blip r:embed="rId3">
            <a:alphaModFix/>
          </a:blip>
          <a:stretch>
            <a:fillRect/>
          </a:stretch>
        </p:blipFill>
        <p:spPr>
          <a:xfrm>
            <a:off x="0" y="0"/>
            <a:ext cx="9144000" cy="759150"/>
          </a:xfrm>
          <a:prstGeom prst="rect">
            <a:avLst/>
          </a:prstGeom>
          <a:noFill/>
          <a:ln>
            <a:noFill/>
          </a:ln>
        </p:spPr>
      </p:pic>
      <p:sp>
        <p:nvSpPr>
          <p:cNvPr id="113" name="Shape 113"/>
          <p:cNvSpPr txBox="1"/>
          <p:nvPr/>
        </p:nvSpPr>
        <p:spPr>
          <a:xfrm>
            <a:off x="6644275" y="47560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999999"/>
                </a:solidFill>
                <a:latin typeface="Proxima Nova"/>
                <a:ea typeface="Proxima Nova"/>
                <a:cs typeface="Proxima Nova"/>
                <a:sym typeface="Proxima Nova"/>
              </a:rPr>
              <a:t>KU Center for Research Computing</a:t>
            </a:r>
          </a:p>
        </p:txBody>
      </p:sp>
      <p:sp>
        <p:nvSpPr>
          <p:cNvPr id="114" name="Shape 114"/>
          <p:cNvSpPr txBox="1"/>
          <p:nvPr/>
        </p:nvSpPr>
        <p:spPr>
          <a:xfrm>
            <a:off x="155400" y="4504400"/>
            <a:ext cx="8520600" cy="637800"/>
          </a:xfrm>
          <a:prstGeom prst="rect">
            <a:avLst/>
          </a:prstGeom>
          <a:noFill/>
          <a:ln>
            <a:noFill/>
          </a:ln>
        </p:spPr>
        <p:txBody>
          <a:bodyPr anchorCtr="0" anchor="t" bIns="91425" lIns="91425" rIns="91425" wrap="square" tIns="91425">
            <a:noAutofit/>
          </a:bodyPr>
          <a:lstStyle/>
          <a:p>
            <a:pPr lvl="0" rtl="0">
              <a:spcBef>
                <a:spcPts val="0"/>
              </a:spcBef>
              <a:buNone/>
            </a:pPr>
            <a:r>
              <a:rPr lang="en" sz="1600">
                <a:solidFill>
                  <a:srgbClr val="595959"/>
                </a:solidFill>
                <a:latin typeface="Proxima Nova"/>
                <a:ea typeface="Proxima Nova"/>
                <a:cs typeface="Proxima Nova"/>
                <a:sym typeface="Proxima Nova"/>
              </a:rPr>
              <a:t>Reference:</a:t>
            </a:r>
          </a:p>
          <a:p>
            <a:pPr lvl="0" rtl="0">
              <a:spcBef>
                <a:spcPts val="0"/>
              </a:spcBef>
              <a:buNone/>
            </a:pPr>
            <a:r>
              <a:rPr lang="en" sz="1600">
                <a:solidFill>
                  <a:srgbClr val="595959"/>
                </a:solidFill>
                <a:latin typeface="Proxima Nova"/>
                <a:ea typeface="Proxima Nova"/>
                <a:cs typeface="Proxima Nova"/>
                <a:sym typeface="Proxima Nova"/>
              </a:rPr>
              <a:t>https://crc.ku.edu/hpc/storage</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8" name="Shape 118"/>
        <p:cNvGrpSpPr/>
        <p:nvPr/>
      </p:nvGrpSpPr>
      <p:grpSpPr>
        <a:xfrm>
          <a:off x="0" y="0"/>
          <a:ext cx="0" cy="0"/>
          <a:chOff x="0" y="0"/>
          <a:chExt cx="0" cy="0"/>
        </a:xfrm>
      </p:grpSpPr>
      <p:sp>
        <p:nvSpPr>
          <p:cNvPr id="119" name="Shape 119"/>
          <p:cNvSpPr txBox="1"/>
          <p:nvPr>
            <p:ph type="title"/>
          </p:nvPr>
        </p:nvSpPr>
        <p:spPr>
          <a:xfrm>
            <a:off x="235500" y="962125"/>
            <a:ext cx="8520600" cy="572700"/>
          </a:xfrm>
          <a:prstGeom prst="rect">
            <a:avLst/>
          </a:prstGeom>
        </p:spPr>
        <p:txBody>
          <a:bodyPr anchorCtr="0" anchor="t" bIns="91425" lIns="91425" rIns="91425" wrap="square" tIns="91425">
            <a:noAutofit/>
          </a:bodyPr>
          <a:lstStyle/>
          <a:p>
            <a:pPr lvl="0">
              <a:spcBef>
                <a:spcPts val="0"/>
              </a:spcBef>
              <a:buNone/>
            </a:pPr>
            <a:r>
              <a:rPr lang="en"/>
              <a:t>File manipulation</a:t>
            </a:r>
          </a:p>
        </p:txBody>
      </p:sp>
      <p:sp>
        <p:nvSpPr>
          <p:cNvPr id="120" name="Shape 120"/>
          <p:cNvSpPr txBox="1"/>
          <p:nvPr>
            <p:ph idx="1" type="body"/>
          </p:nvPr>
        </p:nvSpPr>
        <p:spPr>
          <a:xfrm>
            <a:off x="311700" y="1575275"/>
            <a:ext cx="8520600" cy="3416400"/>
          </a:xfrm>
          <a:prstGeom prst="rect">
            <a:avLst/>
          </a:prstGeom>
        </p:spPr>
        <p:txBody>
          <a:bodyPr anchorCtr="0" anchor="t" bIns="91425" lIns="91425" rIns="91425" wrap="square" tIns="91425">
            <a:noAutofit/>
          </a:bodyPr>
          <a:lstStyle/>
          <a:p>
            <a:pPr lvl="0" rtl="0">
              <a:spcBef>
                <a:spcPts val="0"/>
              </a:spcBef>
              <a:buNone/>
            </a:pPr>
            <a:r>
              <a:rPr lang="en" sz="1400">
                <a:latin typeface="Consolas"/>
                <a:ea typeface="Consolas"/>
                <a:cs typeface="Consolas"/>
                <a:sym typeface="Consolas"/>
              </a:rPr>
              <a:t>mkdir</a:t>
            </a:r>
          </a:p>
          <a:p>
            <a:pPr lvl="0" rtl="0">
              <a:spcBef>
                <a:spcPts val="0"/>
              </a:spcBef>
              <a:buNone/>
            </a:pPr>
            <a:r>
              <a:rPr lang="en" sz="1400">
                <a:latin typeface="Consolas"/>
                <a:ea typeface="Consolas"/>
                <a:cs typeface="Consolas"/>
                <a:sym typeface="Consolas"/>
              </a:rPr>
              <a:t>rm</a:t>
            </a:r>
          </a:p>
          <a:p>
            <a:pPr lvl="0" rtl="0">
              <a:spcBef>
                <a:spcPts val="0"/>
              </a:spcBef>
              <a:buNone/>
            </a:pPr>
            <a:r>
              <a:rPr lang="en" sz="1400">
                <a:latin typeface="Consolas"/>
                <a:ea typeface="Consolas"/>
                <a:cs typeface="Consolas"/>
                <a:sym typeface="Consolas"/>
              </a:rPr>
              <a:t>rmdir</a:t>
            </a:r>
            <a:r>
              <a:rPr lang="en"/>
              <a:t> (or </a:t>
            </a:r>
            <a:r>
              <a:rPr lang="en" sz="1400">
                <a:latin typeface="Consolas"/>
                <a:ea typeface="Consolas"/>
                <a:cs typeface="Consolas"/>
                <a:sym typeface="Consolas"/>
              </a:rPr>
              <a:t>rm -r</a:t>
            </a:r>
            <a:r>
              <a:rPr lang="en"/>
              <a:t>)</a:t>
            </a:r>
          </a:p>
          <a:p>
            <a:pPr lvl="0" rtl="0">
              <a:spcBef>
                <a:spcPts val="0"/>
              </a:spcBef>
              <a:buNone/>
            </a:pPr>
            <a:r>
              <a:rPr lang="en" sz="1400">
                <a:latin typeface="Consolas"/>
                <a:ea typeface="Consolas"/>
                <a:cs typeface="Consolas"/>
                <a:sym typeface="Consolas"/>
              </a:rPr>
              <a:t>cp</a:t>
            </a:r>
            <a:r>
              <a:rPr lang="en"/>
              <a:t> </a:t>
            </a:r>
          </a:p>
          <a:p>
            <a:pPr lvl="0" rtl="0">
              <a:spcBef>
                <a:spcPts val="0"/>
              </a:spcBef>
              <a:buNone/>
            </a:pPr>
            <a:r>
              <a:rPr lang="en" sz="1400">
                <a:latin typeface="Consolas"/>
                <a:ea typeface="Consolas"/>
                <a:cs typeface="Consolas"/>
                <a:sym typeface="Consolas"/>
              </a:rPr>
              <a:t>mv</a:t>
            </a:r>
            <a:r>
              <a:rPr lang="en"/>
              <a:t> (this also renames)</a:t>
            </a:r>
          </a:p>
          <a:p>
            <a:pPr lvl="0">
              <a:spcBef>
                <a:spcPts val="0"/>
              </a:spcBef>
              <a:buNone/>
            </a:pPr>
            <a:r>
              <a:rPr lang="en"/>
              <a:t>THERE IS NO ‘UNDO’ so be absolutely sure these commands are what you want</a:t>
            </a:r>
          </a:p>
        </p:txBody>
      </p:sp>
      <p:pic>
        <p:nvPicPr>
          <p:cNvPr descr="footer-single-image.png" id="121" name="Shape 121"/>
          <p:cNvPicPr preferRelativeResize="0"/>
          <p:nvPr/>
        </p:nvPicPr>
        <p:blipFill>
          <a:blip r:embed="rId3">
            <a:alphaModFix/>
          </a:blip>
          <a:stretch>
            <a:fillRect/>
          </a:stretch>
        </p:blipFill>
        <p:spPr>
          <a:xfrm>
            <a:off x="0" y="0"/>
            <a:ext cx="9144000" cy="759150"/>
          </a:xfrm>
          <a:prstGeom prst="rect">
            <a:avLst/>
          </a:prstGeom>
          <a:noFill/>
          <a:ln>
            <a:noFill/>
          </a:ln>
        </p:spPr>
      </p:pic>
      <p:sp>
        <p:nvSpPr>
          <p:cNvPr id="122" name="Shape 122"/>
          <p:cNvSpPr txBox="1"/>
          <p:nvPr/>
        </p:nvSpPr>
        <p:spPr>
          <a:xfrm>
            <a:off x="6644275" y="47560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999999"/>
                </a:solidFill>
                <a:latin typeface="Proxima Nova"/>
                <a:ea typeface="Proxima Nova"/>
                <a:cs typeface="Proxima Nova"/>
                <a:sym typeface="Proxima Nova"/>
              </a:rPr>
              <a:t>KU Center for Research Computing</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6" name="Shape 126"/>
        <p:cNvGrpSpPr/>
        <p:nvPr/>
      </p:nvGrpSpPr>
      <p:grpSpPr>
        <a:xfrm>
          <a:off x="0" y="0"/>
          <a:ext cx="0" cy="0"/>
          <a:chOff x="0" y="0"/>
          <a:chExt cx="0" cy="0"/>
        </a:xfrm>
      </p:grpSpPr>
      <p:sp>
        <p:nvSpPr>
          <p:cNvPr id="127" name="Shape 127"/>
          <p:cNvSpPr txBox="1"/>
          <p:nvPr>
            <p:ph idx="1" type="body"/>
          </p:nvPr>
        </p:nvSpPr>
        <p:spPr>
          <a:xfrm>
            <a:off x="311700" y="1787500"/>
            <a:ext cx="8520600" cy="2351700"/>
          </a:xfrm>
          <a:prstGeom prst="rect">
            <a:avLst/>
          </a:prstGeom>
        </p:spPr>
        <p:txBody>
          <a:bodyPr anchorCtr="0" anchor="t" bIns="91425" lIns="91425" rIns="91425" wrap="square" tIns="91425">
            <a:noAutofit/>
          </a:bodyPr>
          <a:lstStyle/>
          <a:p>
            <a:pPr lvl="0" rtl="0">
              <a:spcBef>
                <a:spcPts val="0"/>
              </a:spcBef>
              <a:buNone/>
            </a:pPr>
            <a:r>
              <a:rPr lang="en"/>
              <a:t>Different editors for different styles (nano, vim, emacs)</a:t>
            </a:r>
          </a:p>
          <a:p>
            <a:pPr lvl="0" rtl="0">
              <a:spcBef>
                <a:spcPts val="0"/>
              </a:spcBef>
              <a:buNone/>
            </a:pPr>
            <a:r>
              <a:rPr lang="en"/>
              <a:t>Nano is simple</a:t>
            </a:r>
          </a:p>
          <a:p>
            <a:pPr lvl="0" rtl="0">
              <a:spcBef>
                <a:spcPts val="0"/>
              </a:spcBef>
              <a:buNone/>
            </a:pPr>
            <a:r>
              <a:rPr lang="en"/>
              <a:t>Write simple submit scripts, or complex programs</a:t>
            </a:r>
          </a:p>
          <a:p>
            <a:pPr lvl="0" rtl="0">
              <a:spcBef>
                <a:spcPts val="0"/>
              </a:spcBef>
              <a:buNone/>
            </a:pPr>
            <a:r>
              <a:rPr lang="en"/>
              <a:t>If you’re feeling adventurous, I’d recommend vim</a:t>
            </a:r>
          </a:p>
          <a:p>
            <a:pPr lvl="0">
              <a:spcBef>
                <a:spcPts val="0"/>
              </a:spcBef>
              <a:buNone/>
            </a:pPr>
            <a:r>
              <a:t/>
            </a:r>
            <a:endParaRPr/>
          </a:p>
        </p:txBody>
      </p:sp>
      <p:sp>
        <p:nvSpPr>
          <p:cNvPr id="128" name="Shape 128"/>
          <p:cNvSpPr txBox="1"/>
          <p:nvPr>
            <p:ph type="title"/>
          </p:nvPr>
        </p:nvSpPr>
        <p:spPr>
          <a:xfrm>
            <a:off x="311700" y="1094725"/>
            <a:ext cx="8520599" cy="572699"/>
          </a:xfrm>
          <a:prstGeom prst="rect">
            <a:avLst/>
          </a:prstGeom>
        </p:spPr>
        <p:txBody>
          <a:bodyPr anchorCtr="0" anchor="t" bIns="91425" lIns="91425" rIns="91425" wrap="square" tIns="91425">
            <a:noAutofit/>
          </a:bodyPr>
          <a:lstStyle/>
          <a:p>
            <a:pPr lvl="0" rtl="0">
              <a:spcBef>
                <a:spcPts val="0"/>
              </a:spcBef>
              <a:buNone/>
            </a:pPr>
            <a:r>
              <a:rPr lang="en"/>
              <a:t>Text editing from the command line</a:t>
            </a:r>
          </a:p>
        </p:txBody>
      </p:sp>
      <p:pic>
        <p:nvPicPr>
          <p:cNvPr descr="footer-single-image.png" id="129" name="Shape 129"/>
          <p:cNvPicPr preferRelativeResize="0"/>
          <p:nvPr/>
        </p:nvPicPr>
        <p:blipFill>
          <a:blip r:embed="rId3">
            <a:alphaModFix/>
          </a:blip>
          <a:stretch>
            <a:fillRect/>
          </a:stretch>
        </p:blipFill>
        <p:spPr>
          <a:xfrm>
            <a:off x="0" y="0"/>
            <a:ext cx="9144000" cy="759150"/>
          </a:xfrm>
          <a:prstGeom prst="rect">
            <a:avLst/>
          </a:prstGeom>
          <a:noFill/>
          <a:ln>
            <a:noFill/>
          </a:ln>
        </p:spPr>
      </p:pic>
      <p:sp>
        <p:nvSpPr>
          <p:cNvPr id="130" name="Shape 130"/>
          <p:cNvSpPr txBox="1"/>
          <p:nvPr/>
        </p:nvSpPr>
        <p:spPr>
          <a:xfrm>
            <a:off x="6644275" y="47560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999999"/>
                </a:solidFill>
                <a:latin typeface="Proxima Nova"/>
                <a:ea typeface="Proxima Nova"/>
                <a:cs typeface="Proxima Nova"/>
                <a:sym typeface="Proxima Nova"/>
              </a:rPr>
              <a:t>KU Center for Research Computing</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sp>
        <p:nvSpPr>
          <p:cNvPr id="135" name="Shape 135"/>
          <p:cNvSpPr txBox="1"/>
          <p:nvPr>
            <p:ph type="title"/>
          </p:nvPr>
        </p:nvSpPr>
        <p:spPr>
          <a:xfrm>
            <a:off x="311700" y="1162050"/>
            <a:ext cx="8520600" cy="572700"/>
          </a:xfrm>
          <a:prstGeom prst="rect">
            <a:avLst/>
          </a:prstGeom>
        </p:spPr>
        <p:txBody>
          <a:bodyPr anchorCtr="0" anchor="t" bIns="91425" lIns="91425" rIns="91425" wrap="square" tIns="91425">
            <a:noAutofit/>
          </a:bodyPr>
          <a:lstStyle/>
          <a:p>
            <a:pPr lvl="0">
              <a:spcBef>
                <a:spcPts val="0"/>
              </a:spcBef>
              <a:buNone/>
            </a:pPr>
            <a:r>
              <a:rPr lang="en"/>
              <a:t>*-no longer just for obscuring swear words</a:t>
            </a:r>
          </a:p>
        </p:txBody>
      </p:sp>
      <p:sp>
        <p:nvSpPr>
          <p:cNvPr id="136" name="Shape 136"/>
          <p:cNvSpPr txBox="1"/>
          <p:nvPr>
            <p:ph idx="1" type="body"/>
          </p:nvPr>
        </p:nvSpPr>
        <p:spPr>
          <a:xfrm>
            <a:off x="311700" y="1789200"/>
            <a:ext cx="8520599" cy="3416400"/>
          </a:xfrm>
          <a:prstGeom prst="rect">
            <a:avLst/>
          </a:prstGeom>
        </p:spPr>
        <p:txBody>
          <a:bodyPr anchorCtr="0" anchor="t" bIns="91425" lIns="91425" rIns="91425" wrap="square" tIns="91425">
            <a:noAutofit/>
          </a:bodyPr>
          <a:lstStyle/>
          <a:p>
            <a:pPr lvl="0" rtl="0">
              <a:spcBef>
                <a:spcPts val="0"/>
              </a:spcBef>
              <a:buNone/>
            </a:pPr>
            <a:r>
              <a:rPr lang="en"/>
              <a:t>The * character is a ‘wildcard’ meaning it can stand in for varying parts of a name</a:t>
            </a:r>
          </a:p>
          <a:p>
            <a:pPr lvl="0" rtl="0">
              <a:spcBef>
                <a:spcPts val="0"/>
              </a:spcBef>
              <a:buNone/>
            </a:pPr>
            <a:r>
              <a:rPr lang="en"/>
              <a:t>example:</a:t>
            </a:r>
            <a:br>
              <a:rPr lang="en"/>
            </a:br>
            <a:r>
              <a:rPr lang="en"/>
              <a:t>You want to delete files win95.txt, win98.txt, winxp.txt, winvist.txt, win7.txt, win8.txt</a:t>
            </a:r>
          </a:p>
          <a:p>
            <a:pPr lvl="0" rtl="0">
              <a:spcBef>
                <a:spcPts val="0"/>
              </a:spcBef>
              <a:buNone/>
            </a:pPr>
            <a:r>
              <a:rPr lang="en"/>
              <a:t>You can call </a:t>
            </a:r>
            <a:r>
              <a:rPr lang="en" sz="1100">
                <a:latin typeface="Consolas"/>
                <a:ea typeface="Consolas"/>
                <a:cs typeface="Consolas"/>
                <a:sym typeface="Consolas"/>
              </a:rPr>
              <a:t>rm win*.txt</a:t>
            </a:r>
            <a:r>
              <a:rPr lang="en"/>
              <a:t> and it will delete everything that follows that pattern</a:t>
            </a:r>
          </a:p>
          <a:p>
            <a:pPr lvl="0">
              <a:spcBef>
                <a:spcPts val="0"/>
              </a:spcBef>
              <a:buNone/>
            </a:pPr>
            <a:r>
              <a:rPr lang="en"/>
              <a:t>As with any operation, whatever you do in the command line is permanent, </a:t>
            </a:r>
            <a:br>
              <a:rPr lang="en"/>
            </a:br>
            <a:r>
              <a:rPr b="1" lang="en"/>
              <a:t>be careful!</a:t>
            </a:r>
          </a:p>
        </p:txBody>
      </p:sp>
      <p:pic>
        <p:nvPicPr>
          <p:cNvPr descr="footer-single-image.png" id="137" name="Shape 137"/>
          <p:cNvPicPr preferRelativeResize="0"/>
          <p:nvPr/>
        </p:nvPicPr>
        <p:blipFill>
          <a:blip r:embed="rId3">
            <a:alphaModFix/>
          </a:blip>
          <a:stretch>
            <a:fillRect/>
          </a:stretch>
        </p:blipFill>
        <p:spPr>
          <a:xfrm>
            <a:off x="0" y="0"/>
            <a:ext cx="9144000" cy="759150"/>
          </a:xfrm>
          <a:prstGeom prst="rect">
            <a:avLst/>
          </a:prstGeom>
          <a:noFill/>
          <a:ln>
            <a:noFill/>
          </a:ln>
        </p:spPr>
      </p:pic>
      <p:sp>
        <p:nvSpPr>
          <p:cNvPr id="138" name="Shape 138"/>
          <p:cNvSpPr txBox="1"/>
          <p:nvPr/>
        </p:nvSpPr>
        <p:spPr>
          <a:xfrm>
            <a:off x="6644275" y="47560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999999"/>
                </a:solidFill>
                <a:latin typeface="Proxima Nova"/>
                <a:ea typeface="Proxima Nova"/>
                <a:cs typeface="Proxima Nova"/>
                <a:sym typeface="Proxima Nova"/>
              </a:rPr>
              <a:t>KU Center for Research Computing</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2" name="Shape 142"/>
        <p:cNvGrpSpPr/>
        <p:nvPr/>
      </p:nvGrpSpPr>
      <p:grpSpPr>
        <a:xfrm>
          <a:off x="0" y="0"/>
          <a:ext cx="0" cy="0"/>
          <a:chOff x="0" y="0"/>
          <a:chExt cx="0" cy="0"/>
        </a:xfrm>
      </p:grpSpPr>
      <p:sp>
        <p:nvSpPr>
          <p:cNvPr id="143" name="Shape 143"/>
          <p:cNvSpPr txBox="1"/>
          <p:nvPr>
            <p:ph type="title"/>
          </p:nvPr>
        </p:nvSpPr>
        <p:spPr>
          <a:xfrm>
            <a:off x="311700" y="1086275"/>
            <a:ext cx="8520600" cy="572700"/>
          </a:xfrm>
          <a:prstGeom prst="rect">
            <a:avLst/>
          </a:prstGeom>
        </p:spPr>
        <p:txBody>
          <a:bodyPr anchorCtr="0" anchor="t" bIns="91425" lIns="91425" rIns="91425" wrap="square" tIns="91425">
            <a:noAutofit/>
          </a:bodyPr>
          <a:lstStyle/>
          <a:p>
            <a:pPr lvl="0" rtl="0">
              <a:spcBef>
                <a:spcPts val="0"/>
              </a:spcBef>
              <a:buNone/>
            </a:pPr>
            <a:r>
              <a:rPr lang="en"/>
              <a:t>Environment Variables</a:t>
            </a:r>
          </a:p>
        </p:txBody>
      </p:sp>
      <p:sp>
        <p:nvSpPr>
          <p:cNvPr id="144" name="Shape 144"/>
          <p:cNvSpPr txBox="1"/>
          <p:nvPr>
            <p:ph idx="1" type="body"/>
          </p:nvPr>
        </p:nvSpPr>
        <p:spPr>
          <a:xfrm>
            <a:off x="311700" y="1820800"/>
            <a:ext cx="8520599" cy="3091200"/>
          </a:xfrm>
          <a:prstGeom prst="rect">
            <a:avLst/>
          </a:prstGeom>
        </p:spPr>
        <p:txBody>
          <a:bodyPr anchorCtr="0" anchor="t" bIns="91425" lIns="91425" rIns="91425" wrap="square" tIns="91425">
            <a:noAutofit/>
          </a:bodyPr>
          <a:lstStyle/>
          <a:p>
            <a:pPr lvl="0" rtl="0">
              <a:spcBef>
                <a:spcPts val="0"/>
              </a:spcBef>
              <a:buNone/>
            </a:pPr>
            <a:r>
              <a:rPr lang="en"/>
              <a:t>Used to save things you’ll need again and again</a:t>
            </a:r>
          </a:p>
          <a:p>
            <a:pPr lvl="0" rtl="0">
              <a:spcBef>
                <a:spcPts val="0"/>
              </a:spcBef>
              <a:buNone/>
            </a:pPr>
            <a:r>
              <a:rPr lang="en"/>
              <a:t>File paths are a good example</a:t>
            </a:r>
          </a:p>
          <a:p>
            <a:pPr lvl="0" rtl="0">
              <a:spcBef>
                <a:spcPts val="0"/>
              </a:spcBef>
              <a:buNone/>
            </a:pPr>
            <a:r>
              <a:rPr lang="en"/>
              <a:t>example: </a:t>
            </a:r>
            <a:r>
              <a:rPr lang="en" sz="1400">
                <a:latin typeface="Consolas"/>
                <a:ea typeface="Consolas"/>
                <a:cs typeface="Consolas"/>
                <a:sym typeface="Consolas"/>
              </a:rPr>
              <a:t>export POINT=/home/n227e821/work_stuff/pointwise_stuff</a:t>
            </a:r>
          </a:p>
          <a:p>
            <a:pPr lvl="0" rtl="0">
              <a:spcBef>
                <a:spcPts val="0"/>
              </a:spcBef>
              <a:buNone/>
            </a:pPr>
            <a:r>
              <a:rPr lang="en"/>
              <a:t>Now I can ‘</a:t>
            </a:r>
            <a:r>
              <a:rPr lang="en" sz="1400">
                <a:latin typeface="Consolas"/>
                <a:ea typeface="Consolas"/>
                <a:cs typeface="Consolas"/>
                <a:sym typeface="Consolas"/>
              </a:rPr>
              <a:t>cd $POINT</a:t>
            </a:r>
            <a:r>
              <a:rPr lang="en"/>
              <a:t>’ instead of the long path</a:t>
            </a:r>
          </a:p>
          <a:p>
            <a:pPr lvl="0" rtl="0">
              <a:spcBef>
                <a:spcPts val="0"/>
              </a:spcBef>
              <a:buNone/>
            </a:pPr>
            <a:r>
              <a:rPr lang="en"/>
              <a:t>Works for other things you’d like to store as a variable</a:t>
            </a:r>
          </a:p>
          <a:p>
            <a:pPr lvl="0" rtl="0">
              <a:spcBef>
                <a:spcPts val="0"/>
              </a:spcBef>
              <a:buNone/>
            </a:pPr>
            <a:r>
              <a:rPr lang="en"/>
              <a:t>All-caps is good practice, but not a requirement</a:t>
            </a:r>
          </a:p>
          <a:p>
            <a:pPr lvl="0">
              <a:spcBef>
                <a:spcPts val="0"/>
              </a:spcBef>
              <a:buNone/>
            </a:pPr>
            <a:r>
              <a:t/>
            </a:r>
            <a:endParaRPr/>
          </a:p>
        </p:txBody>
      </p:sp>
      <p:pic>
        <p:nvPicPr>
          <p:cNvPr descr="footer-single-image.png" id="145" name="Shape 145"/>
          <p:cNvPicPr preferRelativeResize="0"/>
          <p:nvPr/>
        </p:nvPicPr>
        <p:blipFill>
          <a:blip r:embed="rId3">
            <a:alphaModFix/>
          </a:blip>
          <a:stretch>
            <a:fillRect/>
          </a:stretch>
        </p:blipFill>
        <p:spPr>
          <a:xfrm>
            <a:off x="0" y="0"/>
            <a:ext cx="9144000" cy="759150"/>
          </a:xfrm>
          <a:prstGeom prst="rect">
            <a:avLst/>
          </a:prstGeom>
          <a:noFill/>
          <a:ln>
            <a:noFill/>
          </a:ln>
        </p:spPr>
      </p:pic>
      <p:sp>
        <p:nvSpPr>
          <p:cNvPr id="146" name="Shape 146"/>
          <p:cNvSpPr txBox="1"/>
          <p:nvPr/>
        </p:nvSpPr>
        <p:spPr>
          <a:xfrm>
            <a:off x="6644275" y="47560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999999"/>
                </a:solidFill>
                <a:latin typeface="Proxima Nova"/>
                <a:ea typeface="Proxima Nova"/>
                <a:cs typeface="Proxima Nova"/>
                <a:sym typeface="Proxima Nova"/>
              </a:rPr>
              <a:t>KU Center for Research Computing</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0" name="Shape 150"/>
        <p:cNvGrpSpPr/>
        <p:nvPr/>
      </p:nvGrpSpPr>
      <p:grpSpPr>
        <a:xfrm>
          <a:off x="0" y="0"/>
          <a:ext cx="0" cy="0"/>
          <a:chOff x="0" y="0"/>
          <a:chExt cx="0" cy="0"/>
        </a:xfrm>
      </p:grpSpPr>
      <p:sp>
        <p:nvSpPr>
          <p:cNvPr id="151" name="Shape 151"/>
          <p:cNvSpPr txBox="1"/>
          <p:nvPr>
            <p:ph type="title"/>
          </p:nvPr>
        </p:nvSpPr>
        <p:spPr>
          <a:xfrm>
            <a:off x="311700" y="1172600"/>
            <a:ext cx="8520599" cy="572699"/>
          </a:xfrm>
          <a:prstGeom prst="rect">
            <a:avLst/>
          </a:prstGeom>
        </p:spPr>
        <p:txBody>
          <a:bodyPr anchorCtr="0" anchor="t" bIns="91425" lIns="91425" rIns="91425" wrap="square" tIns="91425">
            <a:noAutofit/>
          </a:bodyPr>
          <a:lstStyle/>
          <a:p>
            <a:pPr lvl="0">
              <a:spcBef>
                <a:spcPts val="0"/>
              </a:spcBef>
              <a:buNone/>
            </a:pPr>
            <a:r>
              <a:rPr lang="en" sz="2400"/>
              <a:t>Useful tools</a:t>
            </a:r>
          </a:p>
        </p:txBody>
      </p:sp>
      <p:sp>
        <p:nvSpPr>
          <p:cNvPr id="152" name="Shape 152"/>
          <p:cNvSpPr txBox="1"/>
          <p:nvPr>
            <p:ph idx="1" type="body"/>
          </p:nvPr>
        </p:nvSpPr>
        <p:spPr>
          <a:xfrm>
            <a:off x="540300" y="1762075"/>
            <a:ext cx="4217700" cy="3416400"/>
          </a:xfrm>
          <a:prstGeom prst="rect">
            <a:avLst/>
          </a:prstGeom>
        </p:spPr>
        <p:txBody>
          <a:bodyPr anchorCtr="0" anchor="t" bIns="91425" lIns="91425" rIns="91425" wrap="square" tIns="91425">
            <a:noAutofit/>
          </a:bodyPr>
          <a:lstStyle/>
          <a:p>
            <a:pPr lvl="0" rtl="0">
              <a:spcBef>
                <a:spcPts val="0"/>
              </a:spcBef>
              <a:buNone/>
            </a:pPr>
            <a:r>
              <a:rPr lang="en" sz="1000">
                <a:solidFill>
                  <a:srgbClr val="000000"/>
                </a:solidFill>
              </a:rPr>
              <a:t>head	View the first n lines of data.</a:t>
            </a:r>
          </a:p>
          <a:p>
            <a:pPr lvl="0" rtl="0">
              <a:spcBef>
                <a:spcPts val="0"/>
              </a:spcBef>
              <a:buNone/>
            </a:pPr>
            <a:r>
              <a:rPr lang="en" sz="1000">
                <a:solidFill>
                  <a:srgbClr val="000000"/>
                </a:solidFill>
              </a:rPr>
              <a:t>tail	View the last n lines of data.</a:t>
            </a:r>
          </a:p>
          <a:p>
            <a:pPr lvl="0" rtl="0">
              <a:spcBef>
                <a:spcPts val="0"/>
              </a:spcBef>
              <a:buNone/>
            </a:pPr>
            <a:r>
              <a:rPr lang="en" sz="1000">
                <a:solidFill>
                  <a:srgbClr val="000000"/>
                </a:solidFill>
              </a:rPr>
              <a:t>sort	Organise the data into order.</a:t>
            </a:r>
          </a:p>
          <a:p>
            <a:pPr lvl="0" rtl="0">
              <a:spcBef>
                <a:spcPts val="0"/>
              </a:spcBef>
              <a:buNone/>
            </a:pPr>
            <a:r>
              <a:rPr lang="en" sz="1000">
                <a:solidFill>
                  <a:srgbClr val="000000"/>
                </a:solidFill>
              </a:rPr>
              <a:t>nl	Print line numbers before data.</a:t>
            </a:r>
          </a:p>
          <a:p>
            <a:pPr lvl="0" rtl="0">
              <a:spcBef>
                <a:spcPts val="0"/>
              </a:spcBef>
              <a:buNone/>
            </a:pPr>
            <a:r>
              <a:rPr lang="en" sz="1000">
                <a:solidFill>
                  <a:srgbClr val="000000"/>
                </a:solidFill>
              </a:rPr>
              <a:t>wc	Print a count of lines, words and characters.</a:t>
            </a:r>
          </a:p>
          <a:p>
            <a:pPr lvl="0" rtl="0">
              <a:spcBef>
                <a:spcPts val="0"/>
              </a:spcBef>
              <a:buNone/>
            </a:pPr>
            <a:r>
              <a:rPr lang="en" sz="1000">
                <a:solidFill>
                  <a:srgbClr val="000000"/>
                </a:solidFill>
              </a:rPr>
              <a:t>awk      Filter</a:t>
            </a:r>
          </a:p>
          <a:p>
            <a:pPr lvl="0" rtl="0">
              <a:spcBef>
                <a:spcPts val="0"/>
              </a:spcBef>
              <a:buNone/>
            </a:pPr>
            <a:r>
              <a:t/>
            </a:r>
            <a:endParaRPr sz="900">
              <a:solidFill>
                <a:srgbClr val="000000"/>
              </a:solidFill>
            </a:endParaRPr>
          </a:p>
          <a:p>
            <a:pPr lvl="0">
              <a:spcBef>
                <a:spcPts val="0"/>
              </a:spcBef>
              <a:buNone/>
            </a:pPr>
            <a:r>
              <a:t/>
            </a:r>
            <a:endParaRPr sz="900">
              <a:solidFill>
                <a:srgbClr val="000000"/>
              </a:solidFill>
            </a:endParaRPr>
          </a:p>
        </p:txBody>
      </p:sp>
      <p:sp>
        <p:nvSpPr>
          <p:cNvPr id="153" name="Shape 153"/>
          <p:cNvSpPr txBox="1"/>
          <p:nvPr/>
        </p:nvSpPr>
        <p:spPr>
          <a:xfrm>
            <a:off x="4278750" y="1762075"/>
            <a:ext cx="4127400" cy="3386999"/>
          </a:xfrm>
          <a:prstGeom prst="rect">
            <a:avLst/>
          </a:prstGeom>
          <a:noFill/>
          <a:ln>
            <a:noFill/>
          </a:ln>
        </p:spPr>
        <p:txBody>
          <a:bodyPr anchorCtr="0" anchor="t" bIns="91425" lIns="91425" rIns="91425" wrap="square" tIns="91425">
            <a:noAutofit/>
          </a:bodyPr>
          <a:lstStyle/>
          <a:p>
            <a:pPr lvl="0" rtl="0">
              <a:lnSpc>
                <a:spcPct val="115000"/>
              </a:lnSpc>
              <a:spcBef>
                <a:spcPts val="0"/>
              </a:spcBef>
              <a:spcAft>
                <a:spcPts val="1600"/>
              </a:spcAft>
              <a:buNone/>
            </a:pPr>
            <a:r>
              <a:rPr lang="en" sz="1000"/>
              <a:t>cut	Cut the data into fields and only display the specified fields.</a:t>
            </a:r>
          </a:p>
          <a:p>
            <a:pPr lvl="0" rtl="0">
              <a:lnSpc>
                <a:spcPct val="115000"/>
              </a:lnSpc>
              <a:spcBef>
                <a:spcPts val="0"/>
              </a:spcBef>
              <a:spcAft>
                <a:spcPts val="1600"/>
              </a:spcAft>
              <a:buNone/>
            </a:pPr>
            <a:r>
              <a:rPr lang="en" sz="1000"/>
              <a:t>uniq	Remove duplicate lines.</a:t>
            </a:r>
          </a:p>
          <a:p>
            <a:pPr lvl="0" rtl="0">
              <a:lnSpc>
                <a:spcPct val="115000"/>
              </a:lnSpc>
              <a:spcBef>
                <a:spcPts val="0"/>
              </a:spcBef>
              <a:spcAft>
                <a:spcPts val="1600"/>
              </a:spcAft>
              <a:buNone/>
            </a:pPr>
            <a:r>
              <a:rPr lang="en" sz="1000"/>
              <a:t>cat	Print data from a file or stream, or concatenate streams/files</a:t>
            </a:r>
          </a:p>
          <a:p>
            <a:pPr lvl="0" rtl="0">
              <a:lnSpc>
                <a:spcPct val="115000"/>
              </a:lnSpc>
              <a:spcBef>
                <a:spcPts val="0"/>
              </a:spcBef>
              <a:spcAft>
                <a:spcPts val="1600"/>
              </a:spcAft>
              <a:buNone/>
            </a:pPr>
            <a:r>
              <a:rPr lang="en" sz="1000"/>
              <a:t>tac	Print the data in reverse order.</a:t>
            </a:r>
          </a:p>
          <a:p>
            <a:pPr lvl="0" rtl="0">
              <a:lnSpc>
                <a:spcPct val="115000"/>
              </a:lnSpc>
              <a:spcBef>
                <a:spcPts val="0"/>
              </a:spcBef>
              <a:spcAft>
                <a:spcPts val="1600"/>
              </a:spcAft>
              <a:buNone/>
            </a:pPr>
            <a:r>
              <a:rPr lang="en" sz="1000"/>
              <a:t>grep	Search for a string [or anything really]</a:t>
            </a:r>
          </a:p>
          <a:p>
            <a:pPr lvl="0" rtl="0">
              <a:lnSpc>
                <a:spcPct val="115000"/>
              </a:lnSpc>
              <a:spcBef>
                <a:spcPts val="0"/>
              </a:spcBef>
              <a:spcAft>
                <a:spcPts val="1600"/>
              </a:spcAft>
              <a:buNone/>
            </a:pPr>
            <a:r>
              <a:rPr lang="en" sz="1000"/>
              <a:t>sed        Search and replace utility</a:t>
            </a:r>
          </a:p>
        </p:txBody>
      </p:sp>
      <p:pic>
        <p:nvPicPr>
          <p:cNvPr descr="footer-single-image.png" id="154" name="Shape 154"/>
          <p:cNvPicPr preferRelativeResize="0"/>
          <p:nvPr/>
        </p:nvPicPr>
        <p:blipFill>
          <a:blip r:embed="rId3">
            <a:alphaModFix/>
          </a:blip>
          <a:stretch>
            <a:fillRect/>
          </a:stretch>
        </p:blipFill>
        <p:spPr>
          <a:xfrm>
            <a:off x="0" y="0"/>
            <a:ext cx="9144000" cy="759150"/>
          </a:xfrm>
          <a:prstGeom prst="rect">
            <a:avLst/>
          </a:prstGeom>
          <a:noFill/>
          <a:ln>
            <a:noFill/>
          </a:ln>
        </p:spPr>
      </p:pic>
      <p:sp>
        <p:nvSpPr>
          <p:cNvPr id="155" name="Shape 155"/>
          <p:cNvSpPr txBox="1"/>
          <p:nvPr/>
        </p:nvSpPr>
        <p:spPr>
          <a:xfrm>
            <a:off x="6644275" y="47560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999999"/>
                </a:solidFill>
                <a:latin typeface="Proxima Nova"/>
                <a:ea typeface="Proxima Nova"/>
                <a:cs typeface="Proxima Nova"/>
                <a:sym typeface="Proxima Nova"/>
              </a:rPr>
              <a:t>KU Center for Research Computing</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9" name="Shape 159"/>
        <p:cNvGrpSpPr/>
        <p:nvPr/>
      </p:nvGrpSpPr>
      <p:grpSpPr>
        <a:xfrm>
          <a:off x="0" y="0"/>
          <a:ext cx="0" cy="0"/>
          <a:chOff x="0" y="0"/>
          <a:chExt cx="0" cy="0"/>
        </a:xfrm>
      </p:grpSpPr>
      <p:sp>
        <p:nvSpPr>
          <p:cNvPr id="160" name="Shape 160"/>
          <p:cNvSpPr txBox="1"/>
          <p:nvPr>
            <p:ph type="title"/>
          </p:nvPr>
        </p:nvSpPr>
        <p:spPr>
          <a:xfrm>
            <a:off x="311700" y="1274787"/>
            <a:ext cx="8520599" cy="572699"/>
          </a:xfrm>
          <a:prstGeom prst="rect">
            <a:avLst/>
          </a:prstGeom>
        </p:spPr>
        <p:txBody>
          <a:bodyPr anchorCtr="0" anchor="t" bIns="91425" lIns="91425" rIns="91425" wrap="square" tIns="91425">
            <a:noAutofit/>
          </a:bodyPr>
          <a:lstStyle/>
          <a:p>
            <a:pPr lvl="0">
              <a:spcBef>
                <a:spcPts val="0"/>
              </a:spcBef>
              <a:buNone/>
            </a:pPr>
            <a:r>
              <a:rPr lang="en"/>
              <a:t>Piping and Redirection</a:t>
            </a:r>
          </a:p>
        </p:txBody>
      </p:sp>
      <p:sp>
        <p:nvSpPr>
          <p:cNvPr id="161" name="Shape 161"/>
          <p:cNvSpPr txBox="1"/>
          <p:nvPr>
            <p:ph idx="1" type="body"/>
          </p:nvPr>
        </p:nvSpPr>
        <p:spPr>
          <a:xfrm>
            <a:off x="311700" y="1884025"/>
            <a:ext cx="8520599" cy="3416400"/>
          </a:xfrm>
          <a:prstGeom prst="rect">
            <a:avLst/>
          </a:prstGeom>
        </p:spPr>
        <p:txBody>
          <a:bodyPr anchorCtr="0" anchor="t" bIns="91425" lIns="91425" rIns="91425" wrap="square" tIns="91425">
            <a:noAutofit/>
          </a:bodyPr>
          <a:lstStyle/>
          <a:p>
            <a:pPr lvl="0" rtl="0">
              <a:spcBef>
                <a:spcPts val="0"/>
              </a:spcBef>
              <a:buNone/>
            </a:pPr>
            <a:r>
              <a:rPr lang="en"/>
              <a:t>Use pipe to send the output of one process to the input of another process</a:t>
            </a:r>
          </a:p>
          <a:p>
            <a:pPr lvl="0" rtl="0">
              <a:spcBef>
                <a:spcPts val="0"/>
              </a:spcBef>
              <a:buNone/>
            </a:pPr>
            <a:r>
              <a:rPr lang="en"/>
              <a:t>ex: </a:t>
            </a:r>
            <a:r>
              <a:rPr lang="en" sz="1200">
                <a:latin typeface="Courier New"/>
                <a:ea typeface="Courier New"/>
                <a:cs typeface="Courier New"/>
                <a:sym typeface="Courier New"/>
              </a:rPr>
              <a:t>ps aux | grep n227e821</a:t>
            </a:r>
          </a:p>
          <a:p>
            <a:pPr lvl="0" rtl="0">
              <a:spcBef>
                <a:spcPts val="0"/>
              </a:spcBef>
              <a:buNone/>
            </a:pPr>
            <a:r>
              <a:rPr lang="en"/>
              <a:t>Redirect the output of a process to a file or stream</a:t>
            </a:r>
          </a:p>
          <a:p>
            <a:pPr lvl="0">
              <a:spcBef>
                <a:spcPts val="0"/>
              </a:spcBef>
              <a:buNone/>
            </a:pPr>
            <a:r>
              <a:rPr lang="en"/>
              <a:t>ex: </a:t>
            </a:r>
            <a:r>
              <a:rPr lang="en" sz="1200">
                <a:latin typeface="Courier New"/>
                <a:ea typeface="Courier New"/>
                <a:cs typeface="Courier New"/>
                <a:sym typeface="Courier New"/>
              </a:rPr>
              <a:t>ps aux &gt; runningProcesses.txt</a:t>
            </a:r>
          </a:p>
        </p:txBody>
      </p:sp>
      <p:pic>
        <p:nvPicPr>
          <p:cNvPr descr="footer-single-image.png" id="162" name="Shape 162"/>
          <p:cNvPicPr preferRelativeResize="0"/>
          <p:nvPr/>
        </p:nvPicPr>
        <p:blipFill>
          <a:blip r:embed="rId3">
            <a:alphaModFix/>
          </a:blip>
          <a:stretch>
            <a:fillRect/>
          </a:stretch>
        </p:blipFill>
        <p:spPr>
          <a:xfrm>
            <a:off x="0" y="0"/>
            <a:ext cx="9144000" cy="759150"/>
          </a:xfrm>
          <a:prstGeom prst="rect">
            <a:avLst/>
          </a:prstGeom>
          <a:noFill/>
          <a:ln>
            <a:noFill/>
          </a:ln>
        </p:spPr>
      </p:pic>
      <p:sp>
        <p:nvSpPr>
          <p:cNvPr id="163" name="Shape 163"/>
          <p:cNvSpPr txBox="1"/>
          <p:nvPr/>
        </p:nvSpPr>
        <p:spPr>
          <a:xfrm>
            <a:off x="6644275" y="47560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999999"/>
                </a:solidFill>
                <a:latin typeface="Proxima Nova"/>
                <a:ea typeface="Proxima Nova"/>
                <a:cs typeface="Proxima Nova"/>
                <a:sym typeface="Proxima Nova"/>
              </a:rPr>
              <a:t>KU Center for Research Computing</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7" name="Shape 167"/>
        <p:cNvGrpSpPr/>
        <p:nvPr/>
      </p:nvGrpSpPr>
      <p:grpSpPr>
        <a:xfrm>
          <a:off x="0" y="0"/>
          <a:ext cx="0" cy="0"/>
          <a:chOff x="0" y="0"/>
          <a:chExt cx="0" cy="0"/>
        </a:xfrm>
      </p:grpSpPr>
      <p:sp>
        <p:nvSpPr>
          <p:cNvPr id="168" name="Shape 168"/>
          <p:cNvSpPr txBox="1"/>
          <p:nvPr>
            <p:ph type="title"/>
          </p:nvPr>
        </p:nvSpPr>
        <p:spPr>
          <a:xfrm>
            <a:off x="311700" y="1216525"/>
            <a:ext cx="8520599" cy="572699"/>
          </a:xfrm>
          <a:prstGeom prst="rect">
            <a:avLst/>
          </a:prstGeom>
        </p:spPr>
        <p:txBody>
          <a:bodyPr anchorCtr="0" anchor="t" bIns="91425" lIns="91425" rIns="91425" wrap="square" tIns="91425">
            <a:noAutofit/>
          </a:bodyPr>
          <a:lstStyle/>
          <a:p>
            <a:pPr lvl="0">
              <a:spcBef>
                <a:spcPts val="0"/>
              </a:spcBef>
              <a:buNone/>
            </a:pPr>
            <a:r>
              <a:rPr lang="en"/>
              <a:t>Scripting</a:t>
            </a:r>
          </a:p>
        </p:txBody>
      </p:sp>
      <p:sp>
        <p:nvSpPr>
          <p:cNvPr id="169" name="Shape 169"/>
          <p:cNvSpPr txBox="1"/>
          <p:nvPr>
            <p:ph idx="1" type="body"/>
          </p:nvPr>
        </p:nvSpPr>
        <p:spPr>
          <a:xfrm>
            <a:off x="311700" y="1789225"/>
            <a:ext cx="8520599" cy="3416400"/>
          </a:xfrm>
          <a:prstGeom prst="rect">
            <a:avLst/>
          </a:prstGeom>
        </p:spPr>
        <p:txBody>
          <a:bodyPr anchorCtr="0" anchor="t" bIns="91425" lIns="91425" rIns="91425" wrap="square" tIns="91425">
            <a:noAutofit/>
          </a:bodyPr>
          <a:lstStyle/>
          <a:p>
            <a:pPr lvl="0" rtl="0">
              <a:spcBef>
                <a:spcPts val="0"/>
              </a:spcBef>
              <a:buNone/>
            </a:pPr>
            <a:r>
              <a:rPr lang="en"/>
              <a:t>All of the commands we’ve covered so far and even more can be combined to make little programs called scripts</a:t>
            </a:r>
          </a:p>
          <a:p>
            <a:pPr lvl="0" rtl="0">
              <a:lnSpc>
                <a:spcPct val="100000"/>
              </a:lnSpc>
              <a:spcBef>
                <a:spcPts val="0"/>
              </a:spcBef>
              <a:spcAft>
                <a:spcPts val="500"/>
              </a:spcAft>
              <a:buNone/>
            </a:pPr>
            <a:r>
              <a:rPr lang="en"/>
              <a:t>You need to use an interpreter to interpret these commands, we use BASH.</a:t>
            </a:r>
          </a:p>
          <a:p>
            <a:pPr lvl="0" rtl="0">
              <a:lnSpc>
                <a:spcPct val="100000"/>
              </a:lnSpc>
              <a:spcBef>
                <a:spcPts val="0"/>
              </a:spcBef>
              <a:spcAft>
                <a:spcPts val="100"/>
              </a:spcAft>
              <a:buNone/>
            </a:pPr>
            <a:r>
              <a:t/>
            </a:r>
            <a:endParaRPr sz="800">
              <a:latin typeface="Courier New"/>
              <a:ea typeface="Courier New"/>
              <a:cs typeface="Courier New"/>
              <a:sym typeface="Courier New"/>
            </a:endParaRPr>
          </a:p>
          <a:p>
            <a:pPr lvl="0" rtl="0">
              <a:lnSpc>
                <a:spcPct val="100000"/>
              </a:lnSpc>
              <a:spcBef>
                <a:spcPts val="0"/>
              </a:spcBef>
              <a:spcAft>
                <a:spcPts val="100"/>
              </a:spcAft>
              <a:buNone/>
            </a:pPr>
            <a:r>
              <a:rPr lang="en" sz="1100">
                <a:latin typeface="Courier New"/>
                <a:ea typeface="Courier New"/>
                <a:cs typeface="Courier New"/>
                <a:sym typeface="Courier New"/>
              </a:rPr>
              <a:t>Sample:</a:t>
            </a:r>
          </a:p>
          <a:p>
            <a:pPr lvl="0" rtl="0">
              <a:spcBef>
                <a:spcPts val="0"/>
              </a:spcBef>
              <a:spcAft>
                <a:spcPts val="100"/>
              </a:spcAft>
              <a:buNone/>
            </a:pPr>
            <a:r>
              <a:rPr lang="en" sz="1100">
                <a:latin typeface="Courier New"/>
                <a:ea typeface="Courier New"/>
                <a:cs typeface="Courier New"/>
                <a:sym typeface="Courier New"/>
              </a:rPr>
              <a:t>#!/bin/bash</a:t>
            </a:r>
          </a:p>
          <a:p>
            <a:pPr lvl="0" rtl="0">
              <a:spcBef>
                <a:spcPts val="0"/>
              </a:spcBef>
              <a:spcAft>
                <a:spcPts val="100"/>
              </a:spcAft>
              <a:buNone/>
            </a:pPr>
            <a:r>
              <a:rPr lang="en" sz="1100">
                <a:latin typeface="Courier New"/>
                <a:ea typeface="Courier New"/>
                <a:cs typeface="Courier New"/>
                <a:sym typeface="Courier New"/>
              </a:rPr>
              <a:t>for WORD in some_list</a:t>
            </a:r>
          </a:p>
          <a:p>
            <a:pPr lvl="0" rtl="0">
              <a:spcBef>
                <a:spcPts val="0"/>
              </a:spcBef>
              <a:spcAft>
                <a:spcPts val="100"/>
              </a:spcAft>
              <a:buNone/>
            </a:pPr>
            <a:r>
              <a:rPr lang="en" sz="1100">
                <a:latin typeface="Courier New"/>
                <a:ea typeface="Courier New"/>
                <a:cs typeface="Courier New"/>
                <a:sym typeface="Courier New"/>
              </a:rPr>
              <a:t>  do</a:t>
            </a:r>
          </a:p>
          <a:p>
            <a:pPr lvl="0" rtl="0">
              <a:spcBef>
                <a:spcPts val="0"/>
              </a:spcBef>
              <a:spcAft>
                <a:spcPts val="100"/>
              </a:spcAft>
              <a:buNone/>
            </a:pPr>
            <a:r>
              <a:rPr lang="en" sz="1100">
                <a:latin typeface="Courier New"/>
                <a:ea typeface="Courier New"/>
                <a:cs typeface="Courier New"/>
                <a:sym typeface="Courier New"/>
              </a:rPr>
              <a:t>    rm $WORD.txt</a:t>
            </a:r>
          </a:p>
          <a:p>
            <a:pPr lvl="0" rtl="0">
              <a:spcBef>
                <a:spcPts val="0"/>
              </a:spcBef>
              <a:spcAft>
                <a:spcPts val="100"/>
              </a:spcAft>
              <a:buNone/>
            </a:pPr>
            <a:r>
              <a:rPr lang="en" sz="1100">
                <a:latin typeface="Courier New"/>
                <a:ea typeface="Courier New"/>
                <a:cs typeface="Courier New"/>
                <a:sym typeface="Courier New"/>
              </a:rPr>
              <a:t>  done</a:t>
            </a:r>
          </a:p>
          <a:p>
            <a:pPr lvl="0" rtl="0">
              <a:spcBef>
                <a:spcPts val="0"/>
              </a:spcBef>
              <a:spcAft>
                <a:spcPts val="100"/>
              </a:spcAft>
              <a:buNone/>
            </a:pPr>
            <a:r>
              <a:t/>
            </a:r>
            <a:endParaRPr sz="1100">
              <a:latin typeface="Courier New"/>
              <a:ea typeface="Courier New"/>
              <a:cs typeface="Courier New"/>
              <a:sym typeface="Courier New"/>
            </a:endParaRPr>
          </a:p>
          <a:p>
            <a:pPr lvl="0">
              <a:spcBef>
                <a:spcPts val="0"/>
              </a:spcBef>
              <a:spcAft>
                <a:spcPts val="100"/>
              </a:spcAft>
              <a:buNone/>
            </a:pPr>
            <a:r>
              <a:t/>
            </a:r>
            <a:endParaRPr/>
          </a:p>
        </p:txBody>
      </p:sp>
      <p:pic>
        <p:nvPicPr>
          <p:cNvPr descr="footer-single-image.png" id="170" name="Shape 170"/>
          <p:cNvPicPr preferRelativeResize="0"/>
          <p:nvPr/>
        </p:nvPicPr>
        <p:blipFill>
          <a:blip r:embed="rId3">
            <a:alphaModFix/>
          </a:blip>
          <a:stretch>
            <a:fillRect/>
          </a:stretch>
        </p:blipFill>
        <p:spPr>
          <a:xfrm>
            <a:off x="0" y="0"/>
            <a:ext cx="9144000" cy="759150"/>
          </a:xfrm>
          <a:prstGeom prst="rect">
            <a:avLst/>
          </a:prstGeom>
          <a:noFill/>
          <a:ln>
            <a:noFill/>
          </a:ln>
        </p:spPr>
      </p:pic>
      <p:sp>
        <p:nvSpPr>
          <p:cNvPr id="171" name="Shape 171"/>
          <p:cNvSpPr txBox="1"/>
          <p:nvPr/>
        </p:nvSpPr>
        <p:spPr>
          <a:xfrm>
            <a:off x="6644275" y="47560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999999"/>
                </a:solidFill>
                <a:latin typeface="Proxima Nova"/>
                <a:ea typeface="Proxima Nova"/>
                <a:cs typeface="Proxima Nova"/>
                <a:sym typeface="Proxima Nova"/>
              </a:rPr>
              <a:t>KU Center for Research Computing</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pic>
        <p:nvPicPr>
          <p:cNvPr id="176" name="Shape 176"/>
          <p:cNvPicPr preferRelativeResize="0"/>
          <p:nvPr/>
        </p:nvPicPr>
        <p:blipFill>
          <a:blip r:embed="rId3">
            <a:alphaModFix/>
          </a:blip>
          <a:stretch>
            <a:fillRect/>
          </a:stretch>
        </p:blipFill>
        <p:spPr>
          <a:xfrm>
            <a:off x="1103587" y="1218397"/>
            <a:ext cx="2872824" cy="3620050"/>
          </a:xfrm>
          <a:prstGeom prst="rect">
            <a:avLst/>
          </a:prstGeom>
          <a:noFill/>
          <a:ln>
            <a:noFill/>
          </a:ln>
        </p:spPr>
      </p:pic>
      <p:pic>
        <p:nvPicPr>
          <p:cNvPr id="177" name="Shape 177"/>
          <p:cNvPicPr preferRelativeResize="0"/>
          <p:nvPr/>
        </p:nvPicPr>
        <p:blipFill>
          <a:blip r:embed="rId4">
            <a:alphaModFix/>
          </a:blip>
          <a:stretch>
            <a:fillRect/>
          </a:stretch>
        </p:blipFill>
        <p:spPr>
          <a:xfrm>
            <a:off x="5166350" y="1237725"/>
            <a:ext cx="2857500" cy="3581400"/>
          </a:xfrm>
          <a:prstGeom prst="rect">
            <a:avLst/>
          </a:prstGeom>
          <a:noFill/>
          <a:ln>
            <a:noFill/>
          </a:ln>
        </p:spPr>
      </p:pic>
      <p:pic>
        <p:nvPicPr>
          <p:cNvPr descr="footer-single-image.png" id="178" name="Shape 178"/>
          <p:cNvPicPr preferRelativeResize="0"/>
          <p:nvPr/>
        </p:nvPicPr>
        <p:blipFill>
          <a:blip r:embed="rId5">
            <a:alphaModFix/>
          </a:blip>
          <a:stretch>
            <a:fillRect/>
          </a:stretch>
        </p:blipFill>
        <p:spPr>
          <a:xfrm>
            <a:off x="0" y="0"/>
            <a:ext cx="9144000" cy="7591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sp>
        <p:nvSpPr>
          <p:cNvPr id="183" name="Shape 183"/>
          <p:cNvSpPr txBox="1"/>
          <p:nvPr>
            <p:ph type="title"/>
          </p:nvPr>
        </p:nvSpPr>
        <p:spPr>
          <a:xfrm>
            <a:off x="311700" y="933875"/>
            <a:ext cx="8520600" cy="572700"/>
          </a:xfrm>
          <a:prstGeom prst="rect">
            <a:avLst/>
          </a:prstGeom>
        </p:spPr>
        <p:txBody>
          <a:bodyPr anchorCtr="0" anchor="t" bIns="91425" lIns="91425" rIns="91425" wrap="square" tIns="91425">
            <a:noAutofit/>
          </a:bodyPr>
          <a:lstStyle/>
          <a:p>
            <a:pPr lvl="0" rtl="0">
              <a:spcBef>
                <a:spcPts val="0"/>
              </a:spcBef>
              <a:buNone/>
            </a:pPr>
            <a:r>
              <a:rPr lang="en"/>
              <a:t>General guidelines on installing software</a:t>
            </a:r>
          </a:p>
        </p:txBody>
      </p:sp>
      <p:pic>
        <p:nvPicPr>
          <p:cNvPr descr="footer-single-image.png" id="184" name="Shape 184"/>
          <p:cNvPicPr preferRelativeResize="0"/>
          <p:nvPr/>
        </p:nvPicPr>
        <p:blipFill>
          <a:blip r:embed="rId3">
            <a:alphaModFix/>
          </a:blip>
          <a:stretch>
            <a:fillRect/>
          </a:stretch>
        </p:blipFill>
        <p:spPr>
          <a:xfrm>
            <a:off x="0" y="0"/>
            <a:ext cx="9144000" cy="759150"/>
          </a:xfrm>
          <a:prstGeom prst="rect">
            <a:avLst/>
          </a:prstGeom>
          <a:noFill/>
          <a:ln>
            <a:noFill/>
          </a:ln>
        </p:spPr>
      </p:pic>
      <p:sp>
        <p:nvSpPr>
          <p:cNvPr id="185" name="Shape 185"/>
          <p:cNvSpPr txBox="1"/>
          <p:nvPr>
            <p:ph idx="1" type="body"/>
          </p:nvPr>
        </p:nvSpPr>
        <p:spPr>
          <a:xfrm>
            <a:off x="311700" y="1592200"/>
            <a:ext cx="8520600" cy="3091200"/>
          </a:xfrm>
          <a:prstGeom prst="rect">
            <a:avLst/>
          </a:prstGeom>
        </p:spPr>
        <p:txBody>
          <a:bodyPr anchorCtr="0" anchor="t" bIns="91425" lIns="91425" rIns="91425" wrap="square" tIns="91425">
            <a:noAutofit/>
          </a:bodyPr>
          <a:lstStyle/>
          <a:p>
            <a:pPr lvl="0">
              <a:spcBef>
                <a:spcPts val="0"/>
              </a:spcBef>
              <a:buNone/>
            </a:pPr>
            <a:r>
              <a:rPr lang="en" sz="1700"/>
              <a:t>Load modules you'll need. Compilers, MPI Libraries, and dependencies</a:t>
            </a:r>
          </a:p>
          <a:p>
            <a:pPr lvl="0">
              <a:spcBef>
                <a:spcPts val="0"/>
              </a:spcBef>
              <a:buClr>
                <a:schemeClr val="dk1"/>
              </a:buClr>
              <a:buSzPct val="64705"/>
              <a:buFont typeface="Arial"/>
              <a:buNone/>
            </a:pPr>
            <a:r>
              <a:rPr lang="en" sz="1700"/>
              <a:t>Start an interactive job to install in a similar environment to where the software will run</a:t>
            </a:r>
          </a:p>
          <a:p>
            <a:pPr lvl="0">
              <a:spcBef>
                <a:spcPts val="0"/>
              </a:spcBef>
              <a:buClr>
                <a:schemeClr val="dk1"/>
              </a:buClr>
              <a:buSzPct val="64705"/>
              <a:buFont typeface="Arial"/>
              <a:buNone/>
            </a:pPr>
            <a:r>
              <a:rPr lang="en" sz="1700"/>
              <a:t>Keep in mind file system quotas, your home directory is only 100 GB</a:t>
            </a:r>
          </a:p>
          <a:p>
            <a:pPr lvl="0">
              <a:spcBef>
                <a:spcPts val="0"/>
              </a:spcBef>
              <a:buNone/>
            </a:pPr>
            <a:r>
              <a:rPr lang="en" sz="1700"/>
              <a:t>Makefiles are your new friend, but are fickle </a:t>
            </a:r>
          </a:p>
          <a:p>
            <a:pPr lvl="0">
              <a:spcBef>
                <a:spcPts val="0"/>
              </a:spcBef>
              <a:buNone/>
            </a:pPr>
            <a:r>
              <a:rPr lang="en" sz="1700"/>
              <a:t>./configure, make, make install</a:t>
            </a:r>
          </a:p>
          <a:p>
            <a:pPr lvl="0">
              <a:spcBef>
                <a:spcPts val="0"/>
              </a:spcBef>
              <a:buNone/>
            </a:pPr>
            <a:r>
              <a:rPr lang="en" sz="1700"/>
              <a:t>--prefix is a great option</a:t>
            </a:r>
          </a:p>
          <a:p>
            <a:pPr lvl="0">
              <a:spcBef>
                <a:spcPts val="0"/>
              </a:spcBef>
              <a:buNone/>
            </a:pPr>
            <a:r>
              <a:t/>
            </a:r>
            <a:endParaRPr sz="1700"/>
          </a:p>
          <a:p>
            <a:pPr lvl="0" rtl="0">
              <a:spcBef>
                <a:spcPts val="0"/>
              </a:spcBef>
              <a:buNone/>
            </a:pPr>
            <a:r>
              <a:t/>
            </a:r>
            <a:endParaRPr sz="1700"/>
          </a:p>
          <a:p>
            <a:pPr lvl="0" rtl="0">
              <a:spcBef>
                <a:spcPts val="0"/>
              </a:spcBef>
              <a:buNone/>
            </a:pPr>
            <a:r>
              <a:t/>
            </a:r>
            <a:endParaRPr sz="1700"/>
          </a:p>
        </p:txBody>
      </p:sp>
      <p:cxnSp>
        <p:nvCxnSpPr>
          <p:cNvPr id="186" name="Shape 186"/>
          <p:cNvCxnSpPr/>
          <p:nvPr/>
        </p:nvCxnSpPr>
        <p:spPr>
          <a:xfrm>
            <a:off x="15975" y="5153450"/>
            <a:ext cx="9120900" cy="0"/>
          </a:xfrm>
          <a:prstGeom prst="straightConnector1">
            <a:avLst/>
          </a:prstGeom>
          <a:noFill/>
          <a:ln cap="flat" cmpd="sng" w="76200">
            <a:solidFill>
              <a:schemeClr val="dk2"/>
            </a:solidFill>
            <a:prstDash val="solid"/>
            <a:round/>
            <a:headEnd len="lg" w="lg" type="none"/>
            <a:tailEnd len="lg" w="lg" type="none"/>
          </a:ln>
        </p:spPr>
      </p:cxnSp>
      <p:sp>
        <p:nvSpPr>
          <p:cNvPr id="187" name="Shape 187"/>
          <p:cNvSpPr txBox="1"/>
          <p:nvPr/>
        </p:nvSpPr>
        <p:spPr>
          <a:xfrm>
            <a:off x="6644275" y="47560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999999"/>
                </a:solidFill>
                <a:latin typeface="Proxima Nova"/>
                <a:ea typeface="Proxima Nova"/>
                <a:cs typeface="Proxima Nova"/>
                <a:sym typeface="Proxima Nova"/>
              </a:rPr>
              <a:t>KU Center for Research Computing</a:t>
            </a:r>
          </a:p>
        </p:txBody>
      </p:sp>
      <p:sp>
        <p:nvSpPr>
          <p:cNvPr id="188" name="Shape 188"/>
          <p:cNvSpPr txBox="1"/>
          <p:nvPr/>
        </p:nvSpPr>
        <p:spPr>
          <a:xfrm>
            <a:off x="155400" y="4504400"/>
            <a:ext cx="8520600" cy="637800"/>
          </a:xfrm>
          <a:prstGeom prst="rect">
            <a:avLst/>
          </a:prstGeom>
          <a:noFill/>
          <a:ln>
            <a:noFill/>
          </a:ln>
        </p:spPr>
        <p:txBody>
          <a:bodyPr anchorCtr="0" anchor="t" bIns="91425" lIns="91425" rIns="91425" wrap="square" tIns="91425">
            <a:noAutofit/>
          </a:bodyPr>
          <a:lstStyle/>
          <a:p>
            <a:pPr lvl="0" rtl="0">
              <a:spcBef>
                <a:spcPts val="0"/>
              </a:spcBef>
              <a:buNone/>
            </a:pPr>
            <a:r>
              <a:rPr lang="en" sz="1600">
                <a:solidFill>
                  <a:srgbClr val="595959"/>
                </a:solidFill>
                <a:latin typeface="Proxima Nova"/>
                <a:ea typeface="Proxima Nova"/>
                <a:cs typeface="Proxima Nova"/>
                <a:sym typeface="Proxima Nova"/>
              </a:rPr>
              <a:t>Reference:</a:t>
            </a:r>
          </a:p>
          <a:p>
            <a:pPr lvl="0" rtl="0">
              <a:spcBef>
                <a:spcPts val="0"/>
              </a:spcBef>
              <a:buNone/>
            </a:pPr>
            <a:r>
              <a:rPr lang="en" sz="1600">
                <a:solidFill>
                  <a:srgbClr val="595959"/>
                </a:solidFill>
                <a:latin typeface="Proxima Nova"/>
                <a:ea typeface="Proxima Nova"/>
                <a:cs typeface="Proxima Nova"/>
                <a:sym typeface="Proxima Nova"/>
              </a:rPr>
              <a:t>https://crc.ku.edu/hpc/software/request</a:t>
            </a: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2" name="Shape 192"/>
        <p:cNvGrpSpPr/>
        <p:nvPr/>
      </p:nvGrpSpPr>
      <p:grpSpPr>
        <a:xfrm>
          <a:off x="0" y="0"/>
          <a:ext cx="0" cy="0"/>
          <a:chOff x="0" y="0"/>
          <a:chExt cx="0" cy="0"/>
        </a:xfrm>
      </p:grpSpPr>
      <p:sp>
        <p:nvSpPr>
          <p:cNvPr id="193" name="Shape 193"/>
          <p:cNvSpPr txBox="1"/>
          <p:nvPr>
            <p:ph type="title"/>
          </p:nvPr>
        </p:nvSpPr>
        <p:spPr>
          <a:xfrm>
            <a:off x="311700" y="1162475"/>
            <a:ext cx="8520600" cy="572700"/>
          </a:xfrm>
          <a:prstGeom prst="rect">
            <a:avLst/>
          </a:prstGeom>
        </p:spPr>
        <p:txBody>
          <a:bodyPr anchorCtr="0" anchor="t" bIns="91425" lIns="91425" rIns="91425" wrap="square" tIns="91425">
            <a:noAutofit/>
          </a:bodyPr>
          <a:lstStyle/>
          <a:p>
            <a:pPr lvl="0" rtl="0">
              <a:spcBef>
                <a:spcPts val="0"/>
              </a:spcBef>
              <a:buNone/>
            </a:pPr>
            <a:r>
              <a:rPr lang="en"/>
              <a:t>General guidelines on installing software - cont'd</a:t>
            </a:r>
          </a:p>
        </p:txBody>
      </p:sp>
      <p:pic>
        <p:nvPicPr>
          <p:cNvPr descr="footer-single-image.png" id="194" name="Shape 194"/>
          <p:cNvPicPr preferRelativeResize="0"/>
          <p:nvPr/>
        </p:nvPicPr>
        <p:blipFill>
          <a:blip r:embed="rId3">
            <a:alphaModFix/>
          </a:blip>
          <a:stretch>
            <a:fillRect/>
          </a:stretch>
        </p:blipFill>
        <p:spPr>
          <a:xfrm>
            <a:off x="0" y="0"/>
            <a:ext cx="9144000" cy="759150"/>
          </a:xfrm>
          <a:prstGeom prst="rect">
            <a:avLst/>
          </a:prstGeom>
          <a:noFill/>
          <a:ln>
            <a:noFill/>
          </a:ln>
        </p:spPr>
      </p:pic>
      <p:sp>
        <p:nvSpPr>
          <p:cNvPr id="195" name="Shape 195"/>
          <p:cNvSpPr txBox="1"/>
          <p:nvPr>
            <p:ph idx="1" type="body"/>
          </p:nvPr>
        </p:nvSpPr>
        <p:spPr>
          <a:xfrm>
            <a:off x="311700" y="1820800"/>
            <a:ext cx="8520600" cy="3091200"/>
          </a:xfrm>
          <a:prstGeom prst="rect">
            <a:avLst/>
          </a:prstGeom>
        </p:spPr>
        <p:txBody>
          <a:bodyPr anchorCtr="0" anchor="t" bIns="91425" lIns="91425" rIns="91425" wrap="square" tIns="91425">
            <a:noAutofit/>
          </a:bodyPr>
          <a:lstStyle/>
          <a:p>
            <a:pPr lvl="0">
              <a:spcBef>
                <a:spcPts val="0"/>
              </a:spcBef>
              <a:buNone/>
            </a:pPr>
            <a:r>
              <a:rPr lang="en" sz="1700"/>
              <a:t>Not all software is created equal. Some may come precompiled for you.</a:t>
            </a:r>
          </a:p>
          <a:p>
            <a:pPr lvl="0">
              <a:spcBef>
                <a:spcPts val="0"/>
              </a:spcBef>
              <a:buNone/>
            </a:pPr>
            <a:r>
              <a:rPr lang="en" sz="1700"/>
              <a:t>Check for a "bin" directory, that's where treasures lie</a:t>
            </a:r>
          </a:p>
          <a:p>
            <a:pPr lvl="0">
              <a:spcBef>
                <a:spcPts val="0"/>
              </a:spcBef>
              <a:buNone/>
            </a:pPr>
            <a:r>
              <a:rPr lang="en" sz="1700"/>
              <a:t>If you need help, give us as much information as you can</a:t>
            </a:r>
          </a:p>
          <a:p>
            <a:pPr lvl="0" rtl="0">
              <a:spcBef>
                <a:spcPts val="0"/>
              </a:spcBef>
              <a:buNone/>
            </a:pPr>
            <a:r>
              <a:t/>
            </a:r>
            <a:endParaRPr sz="1700"/>
          </a:p>
        </p:txBody>
      </p:sp>
      <p:cxnSp>
        <p:nvCxnSpPr>
          <p:cNvPr id="196" name="Shape 196"/>
          <p:cNvCxnSpPr/>
          <p:nvPr/>
        </p:nvCxnSpPr>
        <p:spPr>
          <a:xfrm>
            <a:off x="15975" y="5153450"/>
            <a:ext cx="9120900" cy="0"/>
          </a:xfrm>
          <a:prstGeom prst="straightConnector1">
            <a:avLst/>
          </a:prstGeom>
          <a:noFill/>
          <a:ln cap="flat" cmpd="sng" w="76200">
            <a:solidFill>
              <a:schemeClr val="dk2"/>
            </a:solidFill>
            <a:prstDash val="solid"/>
            <a:round/>
            <a:headEnd len="lg" w="lg" type="none"/>
            <a:tailEnd len="lg" w="lg" type="none"/>
          </a:ln>
        </p:spPr>
      </p:cxnSp>
      <p:sp>
        <p:nvSpPr>
          <p:cNvPr id="197" name="Shape 197"/>
          <p:cNvSpPr txBox="1"/>
          <p:nvPr/>
        </p:nvSpPr>
        <p:spPr>
          <a:xfrm>
            <a:off x="6644275" y="47560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999999"/>
                </a:solidFill>
                <a:latin typeface="Proxima Nova"/>
                <a:ea typeface="Proxima Nova"/>
                <a:cs typeface="Proxima Nova"/>
                <a:sym typeface="Proxima Nova"/>
              </a:rPr>
              <a:t>KU Center for Research Computing</a:t>
            </a:r>
          </a:p>
        </p:txBody>
      </p:sp>
      <p:sp>
        <p:nvSpPr>
          <p:cNvPr id="198" name="Shape 198"/>
          <p:cNvSpPr txBox="1"/>
          <p:nvPr/>
        </p:nvSpPr>
        <p:spPr>
          <a:xfrm>
            <a:off x="155400" y="4504400"/>
            <a:ext cx="8520600" cy="637800"/>
          </a:xfrm>
          <a:prstGeom prst="rect">
            <a:avLst/>
          </a:prstGeom>
          <a:noFill/>
          <a:ln>
            <a:noFill/>
          </a:ln>
        </p:spPr>
        <p:txBody>
          <a:bodyPr anchorCtr="0" anchor="t" bIns="91425" lIns="91425" rIns="91425" wrap="square" tIns="91425">
            <a:noAutofit/>
          </a:bodyPr>
          <a:lstStyle/>
          <a:p>
            <a:pPr lvl="0" rtl="0">
              <a:spcBef>
                <a:spcPts val="0"/>
              </a:spcBef>
              <a:buNone/>
            </a:pPr>
            <a:r>
              <a:rPr lang="en" sz="1600">
                <a:solidFill>
                  <a:srgbClr val="595959"/>
                </a:solidFill>
                <a:latin typeface="Proxima Nova"/>
                <a:ea typeface="Proxima Nova"/>
                <a:cs typeface="Proxima Nova"/>
                <a:sym typeface="Proxima Nova"/>
              </a:rPr>
              <a:t>Reference:</a:t>
            </a:r>
          </a:p>
          <a:p>
            <a:pPr lvl="0" rtl="0">
              <a:spcBef>
                <a:spcPts val="0"/>
              </a:spcBef>
              <a:buNone/>
            </a:pPr>
            <a:r>
              <a:rPr lang="en" sz="1600">
                <a:solidFill>
                  <a:srgbClr val="595959"/>
                </a:solidFill>
                <a:latin typeface="Proxima Nova"/>
                <a:ea typeface="Proxima Nova"/>
                <a:cs typeface="Proxima Nova"/>
                <a:sym typeface="Proxima Nova"/>
              </a:rPr>
              <a:t>https://crc.ku.edu/hpc/software/request</a:t>
            </a: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2" name="Shape 202"/>
        <p:cNvGrpSpPr/>
        <p:nvPr/>
      </p:nvGrpSpPr>
      <p:grpSpPr>
        <a:xfrm>
          <a:off x="0" y="0"/>
          <a:ext cx="0" cy="0"/>
          <a:chOff x="0" y="0"/>
          <a:chExt cx="0" cy="0"/>
        </a:xfrm>
      </p:grpSpPr>
      <p:sp>
        <p:nvSpPr>
          <p:cNvPr id="203" name="Shape 203"/>
          <p:cNvSpPr txBox="1"/>
          <p:nvPr>
            <p:ph type="title"/>
          </p:nvPr>
        </p:nvSpPr>
        <p:spPr>
          <a:xfrm>
            <a:off x="1196750" y="2285400"/>
            <a:ext cx="8520600" cy="572700"/>
          </a:xfrm>
          <a:prstGeom prst="rect">
            <a:avLst/>
          </a:prstGeom>
        </p:spPr>
        <p:txBody>
          <a:bodyPr anchorCtr="0" anchor="t" bIns="91425" lIns="91425" rIns="91425" wrap="square" tIns="91425">
            <a:noAutofit/>
          </a:bodyPr>
          <a:lstStyle/>
          <a:p>
            <a:pPr lvl="0" rtl="0">
              <a:spcBef>
                <a:spcPts val="0"/>
              </a:spcBef>
              <a:buNone/>
            </a:pPr>
            <a:r>
              <a:rPr lang="en"/>
              <a:t>And now what you’ve all been waiting for...</a:t>
            </a:r>
          </a:p>
        </p:txBody>
      </p:sp>
      <p:pic>
        <p:nvPicPr>
          <p:cNvPr descr="footer-single-image.png" id="204" name="Shape 204"/>
          <p:cNvPicPr preferRelativeResize="0"/>
          <p:nvPr/>
        </p:nvPicPr>
        <p:blipFill>
          <a:blip r:embed="rId3">
            <a:alphaModFix/>
          </a:blip>
          <a:stretch>
            <a:fillRect/>
          </a:stretch>
        </p:blipFill>
        <p:spPr>
          <a:xfrm>
            <a:off x="0" y="0"/>
            <a:ext cx="9144000" cy="7591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8" name="Shape 208"/>
        <p:cNvGrpSpPr/>
        <p:nvPr/>
      </p:nvGrpSpPr>
      <p:grpSpPr>
        <a:xfrm>
          <a:off x="0" y="0"/>
          <a:ext cx="0" cy="0"/>
          <a:chOff x="0" y="0"/>
          <a:chExt cx="0" cy="0"/>
        </a:xfrm>
      </p:grpSpPr>
      <p:pic>
        <p:nvPicPr>
          <p:cNvPr descr="footer-single-image.png" id="209" name="Shape 209"/>
          <p:cNvPicPr preferRelativeResize="0"/>
          <p:nvPr/>
        </p:nvPicPr>
        <p:blipFill>
          <a:blip r:embed="rId3">
            <a:alphaModFix/>
          </a:blip>
          <a:stretch>
            <a:fillRect/>
          </a:stretch>
        </p:blipFill>
        <p:spPr>
          <a:xfrm>
            <a:off x="0" y="0"/>
            <a:ext cx="9144000" cy="759150"/>
          </a:xfrm>
          <a:prstGeom prst="rect">
            <a:avLst/>
          </a:prstGeom>
          <a:noFill/>
          <a:ln>
            <a:noFill/>
          </a:ln>
        </p:spPr>
      </p:pic>
      <p:pic>
        <p:nvPicPr>
          <p:cNvPr id="210" name="Shape 210"/>
          <p:cNvPicPr preferRelativeResize="0"/>
          <p:nvPr/>
        </p:nvPicPr>
        <p:blipFill>
          <a:blip r:embed="rId4">
            <a:alphaModFix/>
          </a:blip>
          <a:stretch>
            <a:fillRect/>
          </a:stretch>
        </p:blipFill>
        <p:spPr>
          <a:xfrm>
            <a:off x="405800" y="1099775"/>
            <a:ext cx="1969025" cy="1969025"/>
          </a:xfrm>
          <a:prstGeom prst="rect">
            <a:avLst/>
          </a:prstGeom>
          <a:noFill/>
          <a:ln>
            <a:noFill/>
          </a:ln>
        </p:spPr>
      </p:pic>
      <p:pic>
        <p:nvPicPr>
          <p:cNvPr id="211" name="Shape 211"/>
          <p:cNvPicPr preferRelativeResize="0"/>
          <p:nvPr/>
        </p:nvPicPr>
        <p:blipFill>
          <a:blip r:embed="rId5">
            <a:alphaModFix/>
          </a:blip>
          <a:stretch>
            <a:fillRect/>
          </a:stretch>
        </p:blipFill>
        <p:spPr>
          <a:xfrm>
            <a:off x="5832425" y="2198275"/>
            <a:ext cx="3205500" cy="2799574"/>
          </a:xfrm>
          <a:prstGeom prst="rect">
            <a:avLst/>
          </a:prstGeom>
          <a:noFill/>
          <a:ln>
            <a:noFill/>
          </a:ln>
        </p:spPr>
      </p:pic>
      <p:sp>
        <p:nvSpPr>
          <p:cNvPr id="212" name="Shape 212"/>
          <p:cNvSpPr txBox="1"/>
          <p:nvPr>
            <p:ph type="title"/>
          </p:nvPr>
        </p:nvSpPr>
        <p:spPr>
          <a:xfrm>
            <a:off x="2969250" y="2285400"/>
            <a:ext cx="3205500" cy="572700"/>
          </a:xfrm>
          <a:prstGeom prst="rect">
            <a:avLst/>
          </a:prstGeom>
        </p:spPr>
        <p:txBody>
          <a:bodyPr anchorCtr="0" anchor="t" bIns="91425" lIns="91425" rIns="91425" wrap="square" tIns="91425">
            <a:noAutofit/>
          </a:bodyPr>
          <a:lstStyle/>
          <a:p>
            <a:pPr lvl="0" rtl="0">
              <a:spcBef>
                <a:spcPts val="0"/>
              </a:spcBef>
              <a:buNone/>
            </a:pPr>
            <a:r>
              <a:rPr lang="en"/>
              <a:t>What is a cluster?</a:t>
            </a: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6" name="Shape 216"/>
        <p:cNvGrpSpPr/>
        <p:nvPr/>
      </p:nvGrpSpPr>
      <p:grpSpPr>
        <a:xfrm>
          <a:off x="0" y="0"/>
          <a:ext cx="0" cy="0"/>
          <a:chOff x="0" y="0"/>
          <a:chExt cx="0" cy="0"/>
        </a:xfrm>
      </p:grpSpPr>
      <p:pic>
        <p:nvPicPr>
          <p:cNvPr descr="footer-single-image.png" id="217" name="Shape 217"/>
          <p:cNvPicPr preferRelativeResize="0"/>
          <p:nvPr/>
        </p:nvPicPr>
        <p:blipFill>
          <a:blip r:embed="rId3">
            <a:alphaModFix/>
          </a:blip>
          <a:stretch>
            <a:fillRect/>
          </a:stretch>
        </p:blipFill>
        <p:spPr>
          <a:xfrm>
            <a:off x="0" y="0"/>
            <a:ext cx="9144000" cy="759150"/>
          </a:xfrm>
          <a:prstGeom prst="rect">
            <a:avLst/>
          </a:prstGeom>
          <a:noFill/>
          <a:ln>
            <a:noFill/>
          </a:ln>
        </p:spPr>
      </p:pic>
      <p:pic>
        <p:nvPicPr>
          <p:cNvPr id="218" name="Shape 218"/>
          <p:cNvPicPr preferRelativeResize="0"/>
          <p:nvPr/>
        </p:nvPicPr>
        <p:blipFill>
          <a:blip r:embed="rId4">
            <a:alphaModFix/>
          </a:blip>
          <a:stretch>
            <a:fillRect/>
          </a:stretch>
        </p:blipFill>
        <p:spPr>
          <a:xfrm>
            <a:off x="417125" y="1228325"/>
            <a:ext cx="6249149" cy="1209975"/>
          </a:xfrm>
          <a:prstGeom prst="rect">
            <a:avLst/>
          </a:prstGeom>
          <a:noFill/>
          <a:ln>
            <a:noFill/>
          </a:ln>
        </p:spPr>
      </p:pic>
      <p:pic>
        <p:nvPicPr>
          <p:cNvPr id="219" name="Shape 219"/>
          <p:cNvPicPr preferRelativeResize="0"/>
          <p:nvPr/>
        </p:nvPicPr>
        <p:blipFill>
          <a:blip r:embed="rId5">
            <a:alphaModFix/>
          </a:blip>
          <a:stretch>
            <a:fillRect/>
          </a:stretch>
        </p:blipFill>
        <p:spPr>
          <a:xfrm>
            <a:off x="3144799" y="2193525"/>
            <a:ext cx="5593324" cy="28619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3" name="Shape 223"/>
        <p:cNvGrpSpPr/>
        <p:nvPr/>
      </p:nvGrpSpPr>
      <p:grpSpPr>
        <a:xfrm>
          <a:off x="0" y="0"/>
          <a:ext cx="0" cy="0"/>
          <a:chOff x="0" y="0"/>
          <a:chExt cx="0" cy="0"/>
        </a:xfrm>
      </p:grpSpPr>
      <p:pic>
        <p:nvPicPr>
          <p:cNvPr descr="footer-single-image.png" id="224" name="Shape 224"/>
          <p:cNvPicPr preferRelativeResize="0"/>
          <p:nvPr/>
        </p:nvPicPr>
        <p:blipFill>
          <a:blip r:embed="rId3">
            <a:alphaModFix/>
          </a:blip>
          <a:stretch>
            <a:fillRect/>
          </a:stretch>
        </p:blipFill>
        <p:spPr>
          <a:xfrm>
            <a:off x="0" y="0"/>
            <a:ext cx="9144000" cy="759150"/>
          </a:xfrm>
          <a:prstGeom prst="rect">
            <a:avLst/>
          </a:prstGeom>
          <a:noFill/>
          <a:ln>
            <a:noFill/>
          </a:ln>
        </p:spPr>
      </p:pic>
      <p:pic>
        <p:nvPicPr>
          <p:cNvPr id="225" name="Shape 225"/>
          <p:cNvPicPr preferRelativeResize="0"/>
          <p:nvPr/>
        </p:nvPicPr>
        <p:blipFill>
          <a:blip r:embed="rId4">
            <a:alphaModFix/>
          </a:blip>
          <a:stretch>
            <a:fillRect/>
          </a:stretch>
        </p:blipFill>
        <p:spPr>
          <a:xfrm>
            <a:off x="194049" y="1265662"/>
            <a:ext cx="4643875" cy="2612174"/>
          </a:xfrm>
          <a:prstGeom prst="rect">
            <a:avLst/>
          </a:prstGeom>
          <a:noFill/>
          <a:ln>
            <a:noFill/>
          </a:ln>
        </p:spPr>
      </p:pic>
      <p:pic>
        <p:nvPicPr>
          <p:cNvPr id="226" name="Shape 226"/>
          <p:cNvPicPr preferRelativeResize="0"/>
          <p:nvPr/>
        </p:nvPicPr>
        <p:blipFill>
          <a:blip r:embed="rId5">
            <a:alphaModFix/>
          </a:blip>
          <a:stretch>
            <a:fillRect/>
          </a:stretch>
        </p:blipFill>
        <p:spPr>
          <a:xfrm>
            <a:off x="5262977" y="1132275"/>
            <a:ext cx="3570350" cy="28789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0" name="Shape 230"/>
        <p:cNvGrpSpPr/>
        <p:nvPr/>
      </p:nvGrpSpPr>
      <p:grpSpPr>
        <a:xfrm>
          <a:off x="0" y="0"/>
          <a:ext cx="0" cy="0"/>
          <a:chOff x="0" y="0"/>
          <a:chExt cx="0" cy="0"/>
        </a:xfrm>
      </p:grpSpPr>
      <p:sp>
        <p:nvSpPr>
          <p:cNvPr id="231" name="Shape 231"/>
          <p:cNvSpPr/>
          <p:nvPr/>
        </p:nvSpPr>
        <p:spPr>
          <a:xfrm>
            <a:off x="2000250" y="0"/>
            <a:ext cx="5143500" cy="5143500"/>
          </a:xfrm>
          <a:prstGeom prst="ellipse">
            <a:avLst/>
          </a:prstGeom>
          <a:solidFill>
            <a:srgbClr val="0000FF"/>
          </a:solidFill>
          <a:ln cap="flat" cmpd="sng" w="9525">
            <a:solidFill>
              <a:schemeClr val="dk2"/>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32" name="Shape 232"/>
          <p:cNvSpPr/>
          <p:nvPr/>
        </p:nvSpPr>
        <p:spPr>
          <a:xfrm>
            <a:off x="2893225" y="335450"/>
            <a:ext cx="1285800" cy="1285800"/>
          </a:xfrm>
          <a:prstGeom prst="ellipse">
            <a:avLst/>
          </a:prstGeom>
          <a:solidFill>
            <a:srgbClr val="FF0000"/>
          </a:solidFill>
          <a:ln cap="flat" cmpd="sng" w="9525">
            <a:solidFill>
              <a:schemeClr val="dk2"/>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33" name="Shape 233"/>
          <p:cNvSpPr/>
          <p:nvPr/>
        </p:nvSpPr>
        <p:spPr>
          <a:xfrm>
            <a:off x="5044300" y="335450"/>
            <a:ext cx="1285800" cy="1285800"/>
          </a:xfrm>
          <a:prstGeom prst="ellipse">
            <a:avLst/>
          </a:prstGeom>
          <a:solidFill>
            <a:srgbClr val="FF0000"/>
          </a:solidFill>
          <a:ln cap="flat" cmpd="sng" w="9525">
            <a:solidFill>
              <a:schemeClr val="dk2"/>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34" name="Shape 234"/>
          <p:cNvSpPr/>
          <p:nvPr/>
        </p:nvSpPr>
        <p:spPr>
          <a:xfrm>
            <a:off x="2261575" y="1882850"/>
            <a:ext cx="1285800" cy="1285800"/>
          </a:xfrm>
          <a:prstGeom prst="ellipse">
            <a:avLst/>
          </a:prstGeom>
          <a:solidFill>
            <a:srgbClr val="FED42A"/>
          </a:solidFill>
          <a:ln cap="flat" cmpd="sng" w="9525">
            <a:solidFill>
              <a:schemeClr val="dk2"/>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35" name="Shape 235"/>
          <p:cNvSpPr/>
          <p:nvPr/>
        </p:nvSpPr>
        <p:spPr>
          <a:xfrm>
            <a:off x="3929100" y="1533425"/>
            <a:ext cx="1717500" cy="1717500"/>
          </a:xfrm>
          <a:prstGeom prst="ellipse">
            <a:avLst/>
          </a:prstGeom>
          <a:solidFill>
            <a:srgbClr val="FED42A"/>
          </a:solidFill>
          <a:ln cap="flat" cmpd="sng" w="9525">
            <a:solidFill>
              <a:schemeClr val="dk2"/>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36" name="Shape 236"/>
          <p:cNvSpPr/>
          <p:nvPr/>
        </p:nvSpPr>
        <p:spPr>
          <a:xfrm>
            <a:off x="3223275" y="3479525"/>
            <a:ext cx="1011900" cy="1011900"/>
          </a:xfrm>
          <a:prstGeom prst="ellipse">
            <a:avLst/>
          </a:prstGeom>
          <a:solidFill>
            <a:srgbClr val="FED42A"/>
          </a:solidFill>
          <a:ln cap="flat" cmpd="sng" w="9525">
            <a:solidFill>
              <a:schemeClr val="dk2"/>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37" name="Shape 237"/>
          <p:cNvSpPr/>
          <p:nvPr/>
        </p:nvSpPr>
        <p:spPr>
          <a:xfrm>
            <a:off x="5044300" y="3250925"/>
            <a:ext cx="1285800" cy="1285800"/>
          </a:xfrm>
          <a:prstGeom prst="ellipse">
            <a:avLst/>
          </a:prstGeom>
          <a:solidFill>
            <a:srgbClr val="FED42A"/>
          </a:solidFill>
          <a:ln cap="flat" cmpd="sng" w="9525">
            <a:solidFill>
              <a:schemeClr val="dk2"/>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38" name="Shape 238"/>
          <p:cNvSpPr/>
          <p:nvPr/>
        </p:nvSpPr>
        <p:spPr>
          <a:xfrm>
            <a:off x="5940100" y="1849850"/>
            <a:ext cx="880500" cy="880500"/>
          </a:xfrm>
          <a:prstGeom prst="ellipse">
            <a:avLst/>
          </a:prstGeom>
          <a:solidFill>
            <a:srgbClr val="FED42A"/>
          </a:solidFill>
          <a:ln cap="flat" cmpd="sng" w="9525">
            <a:solidFill>
              <a:schemeClr val="dk2"/>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39" name="Shape 239"/>
          <p:cNvSpPr/>
          <p:nvPr/>
        </p:nvSpPr>
        <p:spPr>
          <a:xfrm>
            <a:off x="4179025" y="459825"/>
            <a:ext cx="880500" cy="880500"/>
          </a:xfrm>
          <a:prstGeom prst="ellipse">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40" name="Shape 240"/>
          <p:cNvSpPr/>
          <p:nvPr/>
        </p:nvSpPr>
        <p:spPr>
          <a:xfrm>
            <a:off x="360625" y="335450"/>
            <a:ext cx="880500" cy="880500"/>
          </a:xfrm>
          <a:prstGeom prst="ellipse">
            <a:avLst/>
          </a:prstGeom>
          <a:solidFill>
            <a:srgbClr val="00FF00"/>
          </a:solidFill>
          <a:ln cap="flat" cmpd="sng" w="9525">
            <a:solidFill>
              <a:schemeClr val="dk2"/>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41" name="Shape 241"/>
          <p:cNvSpPr txBox="1"/>
          <p:nvPr/>
        </p:nvSpPr>
        <p:spPr>
          <a:xfrm rot="3341074">
            <a:off x="5739409" y="1040555"/>
            <a:ext cx="2599563" cy="530877"/>
          </a:xfrm>
          <a:prstGeom prst="rect">
            <a:avLst/>
          </a:prstGeom>
          <a:noFill/>
          <a:ln>
            <a:noFill/>
          </a:ln>
        </p:spPr>
        <p:txBody>
          <a:bodyPr anchorCtr="0" anchor="t" bIns="91425" lIns="91425" rIns="91425" wrap="square" tIns="91425">
            <a:noAutofit/>
          </a:bodyPr>
          <a:lstStyle/>
          <a:p>
            <a:pPr lvl="0">
              <a:spcBef>
                <a:spcPts val="0"/>
              </a:spcBef>
              <a:buNone/>
            </a:pPr>
            <a:r>
              <a:rPr lang="en" sz="1800"/>
              <a:t>KU Community Cluster</a:t>
            </a:r>
          </a:p>
        </p:txBody>
      </p:sp>
      <p:sp>
        <p:nvSpPr>
          <p:cNvPr id="242" name="Shape 242"/>
          <p:cNvSpPr txBox="1"/>
          <p:nvPr/>
        </p:nvSpPr>
        <p:spPr>
          <a:xfrm>
            <a:off x="2969425" y="684875"/>
            <a:ext cx="1188300" cy="587100"/>
          </a:xfrm>
          <a:prstGeom prst="rect">
            <a:avLst/>
          </a:prstGeom>
          <a:noFill/>
          <a:ln>
            <a:noFill/>
          </a:ln>
        </p:spPr>
        <p:txBody>
          <a:bodyPr anchorCtr="0" anchor="t" bIns="91425" lIns="91425" rIns="91425" wrap="square" tIns="91425">
            <a:noAutofit/>
          </a:bodyPr>
          <a:lstStyle/>
          <a:p>
            <a:pPr lvl="0">
              <a:spcBef>
                <a:spcPts val="0"/>
              </a:spcBef>
              <a:buNone/>
            </a:pPr>
            <a:r>
              <a:rPr lang="en" sz="1800">
                <a:latin typeface="Source Code Pro"/>
                <a:ea typeface="Source Code Pro"/>
                <a:cs typeface="Source Code Pro"/>
                <a:sym typeface="Source Code Pro"/>
              </a:rPr>
              <a:t>submit1</a:t>
            </a:r>
          </a:p>
        </p:txBody>
      </p:sp>
      <p:sp>
        <p:nvSpPr>
          <p:cNvPr id="243" name="Shape 243"/>
          <p:cNvSpPr txBox="1"/>
          <p:nvPr/>
        </p:nvSpPr>
        <p:spPr>
          <a:xfrm>
            <a:off x="5157025" y="606525"/>
            <a:ext cx="1188300" cy="587100"/>
          </a:xfrm>
          <a:prstGeom prst="rect">
            <a:avLst/>
          </a:prstGeom>
          <a:noFill/>
          <a:ln>
            <a:noFill/>
          </a:ln>
        </p:spPr>
        <p:txBody>
          <a:bodyPr anchorCtr="0" anchor="t" bIns="91425" lIns="91425" rIns="91425" wrap="square" tIns="91425">
            <a:noAutofit/>
          </a:bodyPr>
          <a:lstStyle/>
          <a:p>
            <a:pPr lvl="0" rtl="0">
              <a:spcBef>
                <a:spcPts val="0"/>
              </a:spcBef>
              <a:buNone/>
            </a:pPr>
            <a:r>
              <a:rPr lang="en" sz="1800">
                <a:latin typeface="Source Code Pro"/>
                <a:ea typeface="Source Code Pro"/>
                <a:cs typeface="Source Code Pro"/>
                <a:sym typeface="Source Code Pro"/>
              </a:rPr>
              <a:t>submit2</a:t>
            </a:r>
          </a:p>
        </p:txBody>
      </p:sp>
      <p:sp>
        <p:nvSpPr>
          <p:cNvPr id="244" name="Shape 244"/>
          <p:cNvSpPr txBox="1"/>
          <p:nvPr/>
        </p:nvSpPr>
        <p:spPr>
          <a:xfrm>
            <a:off x="4262950" y="692525"/>
            <a:ext cx="781500" cy="293400"/>
          </a:xfrm>
          <a:prstGeom prst="rect">
            <a:avLst/>
          </a:prstGeom>
          <a:noFill/>
          <a:ln>
            <a:noFill/>
          </a:ln>
        </p:spPr>
        <p:txBody>
          <a:bodyPr anchorCtr="0" anchor="t" bIns="91425" lIns="91425" rIns="91425" wrap="square" tIns="91425">
            <a:noAutofit/>
          </a:bodyPr>
          <a:lstStyle/>
          <a:p>
            <a:pPr lvl="0">
              <a:spcBef>
                <a:spcPts val="0"/>
              </a:spcBef>
              <a:buNone/>
            </a:pPr>
            <a:r>
              <a:rPr lang="en">
                <a:latin typeface="Source Code Pro"/>
                <a:ea typeface="Source Code Pro"/>
                <a:cs typeface="Source Code Pro"/>
                <a:sym typeface="Source Code Pro"/>
              </a:rPr>
              <a:t>admin</a:t>
            </a:r>
          </a:p>
        </p:txBody>
      </p:sp>
      <p:sp>
        <p:nvSpPr>
          <p:cNvPr id="245" name="Shape 245"/>
          <p:cNvSpPr txBox="1"/>
          <p:nvPr/>
        </p:nvSpPr>
        <p:spPr>
          <a:xfrm>
            <a:off x="2222575" y="2114750"/>
            <a:ext cx="1285800" cy="1011900"/>
          </a:xfrm>
          <a:prstGeom prst="rect">
            <a:avLst/>
          </a:prstGeom>
          <a:noFill/>
          <a:ln>
            <a:noFill/>
          </a:ln>
        </p:spPr>
        <p:txBody>
          <a:bodyPr anchorCtr="0" anchor="t" bIns="91425" lIns="91425" rIns="91425" wrap="square" tIns="91425">
            <a:noAutofit/>
          </a:bodyPr>
          <a:lstStyle/>
          <a:p>
            <a:pPr lvl="0" algn="ctr">
              <a:spcBef>
                <a:spcPts val="0"/>
              </a:spcBef>
              <a:buNone/>
            </a:pPr>
            <a:r>
              <a:rPr lang="en" sz="1800">
                <a:latin typeface="Source Code Pro"/>
                <a:ea typeface="Source Code Pro"/>
                <a:cs typeface="Source Code Pro"/>
                <a:sym typeface="Source Code Pro"/>
              </a:rPr>
              <a:t>c</a:t>
            </a:r>
            <a:r>
              <a:rPr lang="en" sz="1800">
                <a:latin typeface="Source Code Pro"/>
                <a:ea typeface="Source Code Pro"/>
                <a:cs typeface="Source Code Pro"/>
                <a:sym typeface="Source Code Pro"/>
              </a:rPr>
              <a:t>ompute1</a:t>
            </a:r>
          </a:p>
          <a:p>
            <a:pPr lvl="0" algn="ctr">
              <a:spcBef>
                <a:spcPts val="0"/>
              </a:spcBef>
              <a:buNone/>
            </a:pPr>
            <a:r>
              <a:rPr lang="en" sz="1800">
                <a:latin typeface="Source Code Pro"/>
                <a:ea typeface="Source Code Pro"/>
                <a:cs typeface="Source Code Pro"/>
                <a:sym typeface="Source Code Pro"/>
              </a:rPr>
              <a:t>+</a:t>
            </a:r>
          </a:p>
          <a:p>
            <a:pPr lvl="0" rtl="0" algn="ctr">
              <a:spcBef>
                <a:spcPts val="0"/>
              </a:spcBef>
              <a:buNone/>
            </a:pPr>
            <a:r>
              <a:rPr lang="en" sz="1800">
                <a:latin typeface="Source Code Pro"/>
                <a:ea typeface="Source Code Pro"/>
                <a:cs typeface="Source Code Pro"/>
                <a:sym typeface="Source Code Pro"/>
              </a:rPr>
              <a:t>GPU</a:t>
            </a:r>
          </a:p>
        </p:txBody>
      </p:sp>
      <p:sp>
        <p:nvSpPr>
          <p:cNvPr id="246" name="Shape 246"/>
          <p:cNvSpPr txBox="1"/>
          <p:nvPr/>
        </p:nvSpPr>
        <p:spPr>
          <a:xfrm>
            <a:off x="4124463" y="2174825"/>
            <a:ext cx="1285800" cy="587100"/>
          </a:xfrm>
          <a:prstGeom prst="rect">
            <a:avLst/>
          </a:prstGeom>
          <a:noFill/>
          <a:ln>
            <a:noFill/>
          </a:ln>
        </p:spPr>
        <p:txBody>
          <a:bodyPr anchorCtr="0" anchor="t" bIns="91425" lIns="91425" rIns="91425" wrap="square" tIns="91425">
            <a:noAutofit/>
          </a:bodyPr>
          <a:lstStyle/>
          <a:p>
            <a:pPr lvl="0" rtl="0">
              <a:spcBef>
                <a:spcPts val="0"/>
              </a:spcBef>
              <a:buNone/>
            </a:pPr>
            <a:r>
              <a:rPr lang="en" sz="1800">
                <a:latin typeface="Source Code Pro"/>
                <a:ea typeface="Source Code Pro"/>
                <a:cs typeface="Source Code Pro"/>
                <a:sym typeface="Source Code Pro"/>
              </a:rPr>
              <a:t>compute2</a:t>
            </a:r>
          </a:p>
        </p:txBody>
      </p:sp>
      <p:sp>
        <p:nvSpPr>
          <p:cNvPr id="247" name="Shape 247"/>
          <p:cNvSpPr txBox="1"/>
          <p:nvPr/>
        </p:nvSpPr>
        <p:spPr>
          <a:xfrm>
            <a:off x="5714875" y="1835737"/>
            <a:ext cx="1285800" cy="908700"/>
          </a:xfrm>
          <a:prstGeom prst="rect">
            <a:avLst/>
          </a:prstGeom>
          <a:noFill/>
          <a:ln>
            <a:noFill/>
          </a:ln>
        </p:spPr>
        <p:txBody>
          <a:bodyPr anchorCtr="0" anchor="t" bIns="91425" lIns="91425" rIns="91425" wrap="square" tIns="91425">
            <a:noAutofit/>
          </a:bodyPr>
          <a:lstStyle/>
          <a:p>
            <a:pPr lvl="0" algn="ctr">
              <a:spcBef>
                <a:spcPts val="0"/>
              </a:spcBef>
              <a:buNone/>
            </a:pPr>
            <a:r>
              <a:rPr lang="en" sz="1600">
                <a:latin typeface="Source Code Pro"/>
                <a:ea typeface="Source Code Pro"/>
                <a:cs typeface="Source Code Pro"/>
                <a:sym typeface="Source Code Pro"/>
              </a:rPr>
              <a:t>c</a:t>
            </a:r>
            <a:r>
              <a:rPr lang="en" sz="1600">
                <a:latin typeface="Source Code Pro"/>
                <a:ea typeface="Source Code Pro"/>
                <a:cs typeface="Source Code Pro"/>
                <a:sym typeface="Source Code Pro"/>
              </a:rPr>
              <a:t>ompute3</a:t>
            </a:r>
          </a:p>
          <a:p>
            <a:pPr lvl="0" algn="ctr">
              <a:spcBef>
                <a:spcPts val="0"/>
              </a:spcBef>
              <a:buNone/>
            </a:pPr>
            <a:r>
              <a:rPr lang="en" sz="1600">
                <a:latin typeface="Source Code Pro"/>
                <a:ea typeface="Source Code Pro"/>
                <a:cs typeface="Source Code Pro"/>
                <a:sym typeface="Source Code Pro"/>
              </a:rPr>
              <a:t>+</a:t>
            </a:r>
          </a:p>
          <a:p>
            <a:pPr lvl="0" rtl="0" algn="ctr">
              <a:spcBef>
                <a:spcPts val="0"/>
              </a:spcBef>
              <a:buNone/>
            </a:pPr>
            <a:r>
              <a:rPr lang="en" sz="1600">
                <a:latin typeface="Source Code Pro"/>
                <a:ea typeface="Source Code Pro"/>
                <a:cs typeface="Source Code Pro"/>
                <a:sym typeface="Source Code Pro"/>
              </a:rPr>
              <a:t>Xeon Phi</a:t>
            </a:r>
          </a:p>
        </p:txBody>
      </p:sp>
      <p:sp>
        <p:nvSpPr>
          <p:cNvPr id="248" name="Shape 248"/>
          <p:cNvSpPr txBox="1"/>
          <p:nvPr/>
        </p:nvSpPr>
        <p:spPr>
          <a:xfrm>
            <a:off x="3156213" y="3779525"/>
            <a:ext cx="1285799" cy="587100"/>
          </a:xfrm>
          <a:prstGeom prst="rect">
            <a:avLst/>
          </a:prstGeom>
          <a:noFill/>
          <a:ln>
            <a:noFill/>
          </a:ln>
        </p:spPr>
        <p:txBody>
          <a:bodyPr anchorCtr="0" anchor="t" bIns="91425" lIns="91425" rIns="91425" wrap="square" tIns="91425">
            <a:noAutofit/>
          </a:bodyPr>
          <a:lstStyle/>
          <a:p>
            <a:pPr lvl="0" rtl="0">
              <a:spcBef>
                <a:spcPts val="0"/>
              </a:spcBef>
              <a:buNone/>
            </a:pPr>
            <a:r>
              <a:rPr lang="en" sz="1600">
                <a:latin typeface="Source Code Pro"/>
                <a:ea typeface="Source Code Pro"/>
                <a:cs typeface="Source Code Pro"/>
                <a:sym typeface="Source Code Pro"/>
              </a:rPr>
              <a:t>compute5</a:t>
            </a:r>
          </a:p>
        </p:txBody>
      </p:sp>
      <p:sp>
        <p:nvSpPr>
          <p:cNvPr id="249" name="Shape 249"/>
          <p:cNvSpPr txBox="1"/>
          <p:nvPr/>
        </p:nvSpPr>
        <p:spPr>
          <a:xfrm>
            <a:off x="5044288" y="3672625"/>
            <a:ext cx="1285800" cy="587100"/>
          </a:xfrm>
          <a:prstGeom prst="rect">
            <a:avLst/>
          </a:prstGeom>
          <a:noFill/>
          <a:ln>
            <a:noFill/>
          </a:ln>
        </p:spPr>
        <p:txBody>
          <a:bodyPr anchorCtr="0" anchor="t" bIns="91425" lIns="91425" rIns="91425" wrap="square" tIns="91425">
            <a:noAutofit/>
          </a:bodyPr>
          <a:lstStyle/>
          <a:p>
            <a:pPr lvl="0" rtl="0">
              <a:spcBef>
                <a:spcPts val="0"/>
              </a:spcBef>
              <a:buNone/>
            </a:pPr>
            <a:r>
              <a:rPr lang="en" sz="1800">
                <a:latin typeface="Source Code Pro"/>
                <a:ea typeface="Source Code Pro"/>
                <a:cs typeface="Source Code Pro"/>
                <a:sym typeface="Source Code Pro"/>
              </a:rPr>
              <a:t>compute4</a:t>
            </a:r>
          </a:p>
        </p:txBody>
      </p:sp>
      <p:sp>
        <p:nvSpPr>
          <p:cNvPr id="250" name="Shape 250"/>
          <p:cNvSpPr txBox="1"/>
          <p:nvPr/>
        </p:nvSpPr>
        <p:spPr>
          <a:xfrm>
            <a:off x="157975" y="398825"/>
            <a:ext cx="1285800" cy="794700"/>
          </a:xfrm>
          <a:prstGeom prst="rect">
            <a:avLst/>
          </a:prstGeom>
          <a:noFill/>
          <a:ln>
            <a:noFill/>
          </a:ln>
        </p:spPr>
        <p:txBody>
          <a:bodyPr anchorCtr="0" anchor="t" bIns="91425" lIns="91425" rIns="91425" wrap="square" tIns="91425">
            <a:noAutofit/>
          </a:bodyPr>
          <a:lstStyle/>
          <a:p>
            <a:pPr lvl="0" algn="ctr">
              <a:spcBef>
                <a:spcPts val="0"/>
              </a:spcBef>
              <a:buNone/>
            </a:pPr>
            <a:r>
              <a:rPr lang="en" sz="1800">
                <a:latin typeface="Source Code Pro"/>
                <a:ea typeface="Source Code Pro"/>
                <a:cs typeface="Source Code Pro"/>
                <a:sym typeface="Source Code Pro"/>
              </a:rPr>
              <a:t>Your</a:t>
            </a:r>
          </a:p>
          <a:p>
            <a:pPr lvl="0" rtl="0" algn="ctr">
              <a:spcBef>
                <a:spcPts val="0"/>
              </a:spcBef>
              <a:buNone/>
            </a:pPr>
            <a:r>
              <a:rPr lang="en" sz="1800">
                <a:latin typeface="Source Code Pro"/>
                <a:ea typeface="Source Code Pro"/>
                <a:cs typeface="Source Code Pro"/>
                <a:sym typeface="Source Code Pro"/>
              </a:rPr>
              <a:t>laptop</a:t>
            </a:r>
          </a:p>
        </p:txBody>
      </p:sp>
      <p:cxnSp>
        <p:nvCxnSpPr>
          <p:cNvPr id="251" name="Shape 251"/>
          <p:cNvCxnSpPr>
            <a:stCxn id="250" idx="0"/>
            <a:endCxn id="242" idx="1"/>
          </p:cNvCxnSpPr>
          <p:nvPr/>
        </p:nvCxnSpPr>
        <p:spPr>
          <a:xfrm>
            <a:off x="800875" y="398825"/>
            <a:ext cx="2168700" cy="579600"/>
          </a:xfrm>
          <a:prstGeom prst="straightConnector1">
            <a:avLst/>
          </a:prstGeom>
          <a:noFill/>
          <a:ln cap="flat" cmpd="sng" w="38100">
            <a:solidFill>
              <a:schemeClr val="dk2"/>
            </a:solidFill>
            <a:prstDash val="solid"/>
            <a:round/>
            <a:headEnd len="lg" w="lg" type="none"/>
            <a:tailEnd len="lg" w="lg" type="triangle"/>
          </a:ln>
        </p:spPr>
      </p:cxnSp>
      <p:cxnSp>
        <p:nvCxnSpPr>
          <p:cNvPr id="252" name="Shape 252"/>
          <p:cNvCxnSpPr>
            <a:stCxn id="250" idx="0"/>
            <a:endCxn id="243" idx="0"/>
          </p:cNvCxnSpPr>
          <p:nvPr/>
        </p:nvCxnSpPr>
        <p:spPr>
          <a:xfrm>
            <a:off x="800875" y="398825"/>
            <a:ext cx="4950300" cy="207600"/>
          </a:xfrm>
          <a:prstGeom prst="straightConnector1">
            <a:avLst/>
          </a:prstGeom>
          <a:noFill/>
          <a:ln cap="flat" cmpd="sng" w="38100">
            <a:solidFill>
              <a:schemeClr val="dk2"/>
            </a:solidFill>
            <a:prstDash val="solid"/>
            <a:round/>
            <a:headEnd len="lg" w="lg" type="none"/>
            <a:tailEnd len="lg" w="lg" type="triangle"/>
          </a:ln>
        </p:spPr>
      </p:cxnSp>
      <p:cxnSp>
        <p:nvCxnSpPr>
          <p:cNvPr id="253" name="Shape 253"/>
          <p:cNvCxnSpPr>
            <a:stCxn id="232" idx="4"/>
            <a:endCxn id="245" idx="0"/>
          </p:cNvCxnSpPr>
          <p:nvPr/>
        </p:nvCxnSpPr>
        <p:spPr>
          <a:xfrm flipH="1">
            <a:off x="2865625" y="1621250"/>
            <a:ext cx="670500" cy="493500"/>
          </a:xfrm>
          <a:prstGeom prst="straightConnector1">
            <a:avLst/>
          </a:prstGeom>
          <a:noFill/>
          <a:ln cap="flat" cmpd="sng" w="28575">
            <a:solidFill>
              <a:schemeClr val="dk2"/>
            </a:solidFill>
            <a:prstDash val="solid"/>
            <a:round/>
            <a:headEnd len="lg" w="lg" type="none"/>
            <a:tailEnd len="lg" w="lg" type="triangle"/>
          </a:ln>
        </p:spPr>
      </p:cxnSp>
      <p:cxnSp>
        <p:nvCxnSpPr>
          <p:cNvPr id="254" name="Shape 254"/>
          <p:cNvCxnSpPr>
            <a:stCxn id="232" idx="4"/>
            <a:endCxn id="246" idx="0"/>
          </p:cNvCxnSpPr>
          <p:nvPr/>
        </p:nvCxnSpPr>
        <p:spPr>
          <a:xfrm>
            <a:off x="3536125" y="1621250"/>
            <a:ext cx="1231200" cy="553500"/>
          </a:xfrm>
          <a:prstGeom prst="straightConnector1">
            <a:avLst/>
          </a:prstGeom>
          <a:noFill/>
          <a:ln cap="flat" cmpd="sng" w="28575">
            <a:solidFill>
              <a:schemeClr val="dk2"/>
            </a:solidFill>
            <a:prstDash val="solid"/>
            <a:round/>
            <a:headEnd len="lg" w="lg" type="none"/>
            <a:tailEnd len="lg" w="lg" type="triangle"/>
          </a:ln>
        </p:spPr>
      </p:cxnSp>
      <p:cxnSp>
        <p:nvCxnSpPr>
          <p:cNvPr id="255" name="Shape 255"/>
          <p:cNvCxnSpPr>
            <a:stCxn id="232" idx="4"/>
            <a:endCxn id="248" idx="0"/>
          </p:cNvCxnSpPr>
          <p:nvPr/>
        </p:nvCxnSpPr>
        <p:spPr>
          <a:xfrm>
            <a:off x="3536125" y="1621250"/>
            <a:ext cx="263100" cy="2158200"/>
          </a:xfrm>
          <a:prstGeom prst="straightConnector1">
            <a:avLst/>
          </a:prstGeom>
          <a:noFill/>
          <a:ln cap="flat" cmpd="sng" w="28575">
            <a:solidFill>
              <a:schemeClr val="dk2"/>
            </a:solidFill>
            <a:prstDash val="solid"/>
            <a:round/>
            <a:headEnd len="lg" w="lg" type="none"/>
            <a:tailEnd len="lg" w="lg" type="triangle"/>
          </a:ln>
        </p:spPr>
      </p:cxnSp>
      <p:cxnSp>
        <p:nvCxnSpPr>
          <p:cNvPr id="256" name="Shape 256"/>
          <p:cNvCxnSpPr>
            <a:stCxn id="232" idx="4"/>
            <a:endCxn id="247" idx="0"/>
          </p:cNvCxnSpPr>
          <p:nvPr/>
        </p:nvCxnSpPr>
        <p:spPr>
          <a:xfrm>
            <a:off x="3536125" y="1621250"/>
            <a:ext cx="2821800" cy="214500"/>
          </a:xfrm>
          <a:prstGeom prst="straightConnector1">
            <a:avLst/>
          </a:prstGeom>
          <a:noFill/>
          <a:ln cap="flat" cmpd="sng" w="28575">
            <a:solidFill>
              <a:schemeClr val="dk2"/>
            </a:solidFill>
            <a:prstDash val="solid"/>
            <a:round/>
            <a:headEnd len="lg" w="lg" type="none"/>
            <a:tailEnd len="lg" w="lg" type="triangle"/>
          </a:ln>
        </p:spPr>
      </p:cxnSp>
      <p:cxnSp>
        <p:nvCxnSpPr>
          <p:cNvPr id="257" name="Shape 257"/>
          <p:cNvCxnSpPr>
            <a:stCxn id="232" idx="4"/>
            <a:endCxn id="249" idx="0"/>
          </p:cNvCxnSpPr>
          <p:nvPr/>
        </p:nvCxnSpPr>
        <p:spPr>
          <a:xfrm>
            <a:off x="3536125" y="1621250"/>
            <a:ext cx="2151000" cy="2051400"/>
          </a:xfrm>
          <a:prstGeom prst="straightConnector1">
            <a:avLst/>
          </a:prstGeom>
          <a:noFill/>
          <a:ln cap="flat" cmpd="sng" w="28575">
            <a:solidFill>
              <a:schemeClr val="dk2"/>
            </a:solidFill>
            <a:prstDash val="solid"/>
            <a:round/>
            <a:headEnd len="lg" w="lg" type="none"/>
            <a:tailEnd len="lg" w="lg" type="triangle"/>
          </a:ln>
        </p:spPr>
      </p:cxnSp>
      <p:cxnSp>
        <p:nvCxnSpPr>
          <p:cNvPr id="258" name="Shape 258"/>
          <p:cNvCxnSpPr/>
          <p:nvPr/>
        </p:nvCxnSpPr>
        <p:spPr>
          <a:xfrm flipH="1">
            <a:off x="3312400" y="1621250"/>
            <a:ext cx="2374800" cy="601200"/>
          </a:xfrm>
          <a:prstGeom prst="straightConnector1">
            <a:avLst/>
          </a:prstGeom>
          <a:noFill/>
          <a:ln cap="flat" cmpd="sng" w="28575">
            <a:solidFill>
              <a:schemeClr val="dk2"/>
            </a:solidFill>
            <a:prstDash val="solid"/>
            <a:round/>
            <a:headEnd len="lg" w="lg" type="none"/>
            <a:tailEnd len="lg" w="lg" type="triangle"/>
          </a:ln>
        </p:spPr>
      </p:cxnSp>
      <p:cxnSp>
        <p:nvCxnSpPr>
          <p:cNvPr id="259" name="Shape 259"/>
          <p:cNvCxnSpPr>
            <a:stCxn id="233" idx="4"/>
          </p:cNvCxnSpPr>
          <p:nvPr/>
        </p:nvCxnSpPr>
        <p:spPr>
          <a:xfrm flipH="1">
            <a:off x="5059600" y="1621250"/>
            <a:ext cx="627600" cy="559200"/>
          </a:xfrm>
          <a:prstGeom prst="straightConnector1">
            <a:avLst/>
          </a:prstGeom>
          <a:noFill/>
          <a:ln cap="flat" cmpd="sng" w="28575">
            <a:solidFill>
              <a:schemeClr val="dk2"/>
            </a:solidFill>
            <a:prstDash val="solid"/>
            <a:round/>
            <a:headEnd len="lg" w="lg" type="none"/>
            <a:tailEnd len="lg" w="lg" type="triangle"/>
          </a:ln>
        </p:spPr>
      </p:cxnSp>
      <p:cxnSp>
        <p:nvCxnSpPr>
          <p:cNvPr id="260" name="Shape 260"/>
          <p:cNvCxnSpPr>
            <a:stCxn id="233" idx="4"/>
            <a:endCxn id="247" idx="0"/>
          </p:cNvCxnSpPr>
          <p:nvPr/>
        </p:nvCxnSpPr>
        <p:spPr>
          <a:xfrm>
            <a:off x="5687200" y="1621250"/>
            <a:ext cx="670500" cy="214500"/>
          </a:xfrm>
          <a:prstGeom prst="straightConnector1">
            <a:avLst/>
          </a:prstGeom>
          <a:noFill/>
          <a:ln cap="flat" cmpd="sng" w="28575">
            <a:solidFill>
              <a:schemeClr val="dk2"/>
            </a:solidFill>
            <a:prstDash val="solid"/>
            <a:round/>
            <a:headEnd len="lg" w="lg" type="none"/>
            <a:tailEnd len="lg" w="lg" type="triangle"/>
          </a:ln>
        </p:spPr>
      </p:cxnSp>
      <p:cxnSp>
        <p:nvCxnSpPr>
          <p:cNvPr id="261" name="Shape 261"/>
          <p:cNvCxnSpPr>
            <a:endCxn id="249" idx="0"/>
          </p:cNvCxnSpPr>
          <p:nvPr/>
        </p:nvCxnSpPr>
        <p:spPr>
          <a:xfrm>
            <a:off x="5687188" y="1621225"/>
            <a:ext cx="0" cy="2051400"/>
          </a:xfrm>
          <a:prstGeom prst="straightConnector1">
            <a:avLst/>
          </a:prstGeom>
          <a:noFill/>
          <a:ln cap="flat" cmpd="sng" w="28575">
            <a:solidFill>
              <a:schemeClr val="dk2"/>
            </a:solidFill>
            <a:prstDash val="solid"/>
            <a:round/>
            <a:headEnd len="lg" w="lg" type="none"/>
            <a:tailEnd len="lg" w="lg" type="triangle"/>
          </a:ln>
        </p:spPr>
      </p:cxnSp>
      <p:cxnSp>
        <p:nvCxnSpPr>
          <p:cNvPr id="262" name="Shape 262"/>
          <p:cNvCxnSpPr>
            <a:stCxn id="233" idx="4"/>
            <a:endCxn id="248" idx="0"/>
          </p:cNvCxnSpPr>
          <p:nvPr/>
        </p:nvCxnSpPr>
        <p:spPr>
          <a:xfrm flipH="1">
            <a:off x="3799000" y="1621250"/>
            <a:ext cx="1888200" cy="2158200"/>
          </a:xfrm>
          <a:prstGeom prst="straightConnector1">
            <a:avLst/>
          </a:prstGeom>
          <a:noFill/>
          <a:ln cap="flat" cmpd="sng" w="28575">
            <a:solidFill>
              <a:schemeClr val="dk2"/>
            </a:solidFill>
            <a:prstDash val="solid"/>
            <a:round/>
            <a:headEnd len="lg" w="lg" type="none"/>
            <a:tailEnd len="lg" w="lg"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1"/>
                                        </p:tgtEl>
                                        <p:attrNameLst>
                                          <p:attrName>style.visibility</p:attrName>
                                        </p:attrNameLst>
                                      </p:cBhvr>
                                      <p:to>
                                        <p:strVal val="visible"/>
                                      </p:to>
                                    </p:set>
                                    <p:animEffect filter="fade" transition="in">
                                      <p:cBhvr>
                                        <p:cTn dur="1000"/>
                                        <p:tgtEl>
                                          <p:spTgt spid="2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6" name="Shape 266"/>
        <p:cNvGrpSpPr/>
        <p:nvPr/>
      </p:nvGrpSpPr>
      <p:grpSpPr>
        <a:xfrm>
          <a:off x="0" y="0"/>
          <a:ext cx="0" cy="0"/>
          <a:chOff x="0" y="0"/>
          <a:chExt cx="0" cy="0"/>
        </a:xfrm>
      </p:grpSpPr>
      <p:sp>
        <p:nvSpPr>
          <p:cNvPr id="267" name="Shape 267"/>
          <p:cNvSpPr txBox="1"/>
          <p:nvPr>
            <p:ph type="title"/>
          </p:nvPr>
        </p:nvSpPr>
        <p:spPr>
          <a:xfrm>
            <a:off x="155400" y="912725"/>
            <a:ext cx="8520600" cy="572700"/>
          </a:xfrm>
          <a:prstGeom prst="rect">
            <a:avLst/>
          </a:prstGeom>
        </p:spPr>
        <p:txBody>
          <a:bodyPr anchorCtr="0" anchor="t" bIns="91425" lIns="91425" rIns="91425" wrap="square" tIns="91425">
            <a:noAutofit/>
          </a:bodyPr>
          <a:lstStyle/>
          <a:p>
            <a:pPr lvl="0" rtl="0">
              <a:spcBef>
                <a:spcPts val="0"/>
              </a:spcBef>
              <a:buNone/>
            </a:pPr>
            <a:r>
              <a:rPr lang="en">
                <a:latin typeface="Proxima Nova"/>
                <a:ea typeface="Proxima Nova"/>
                <a:cs typeface="Proxima Nova"/>
                <a:sym typeface="Proxima Nova"/>
              </a:rPr>
              <a:t>Account Creation</a:t>
            </a:r>
          </a:p>
        </p:txBody>
      </p:sp>
      <p:sp>
        <p:nvSpPr>
          <p:cNvPr id="268" name="Shape 268"/>
          <p:cNvSpPr txBox="1"/>
          <p:nvPr/>
        </p:nvSpPr>
        <p:spPr>
          <a:xfrm>
            <a:off x="6644275" y="47560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999999"/>
                </a:solidFill>
                <a:latin typeface="Proxima Nova"/>
                <a:ea typeface="Proxima Nova"/>
                <a:cs typeface="Proxima Nova"/>
                <a:sym typeface="Proxima Nova"/>
              </a:rPr>
              <a:t>KU Center for Research Computing</a:t>
            </a:r>
          </a:p>
        </p:txBody>
      </p:sp>
      <p:pic>
        <p:nvPicPr>
          <p:cNvPr descr="footer-single-image.png" id="269" name="Shape 269"/>
          <p:cNvPicPr preferRelativeResize="0"/>
          <p:nvPr/>
        </p:nvPicPr>
        <p:blipFill>
          <a:blip r:embed="rId3">
            <a:alphaModFix/>
          </a:blip>
          <a:stretch>
            <a:fillRect/>
          </a:stretch>
        </p:blipFill>
        <p:spPr>
          <a:xfrm>
            <a:off x="0" y="0"/>
            <a:ext cx="9144000" cy="759150"/>
          </a:xfrm>
          <a:prstGeom prst="rect">
            <a:avLst/>
          </a:prstGeom>
          <a:noFill/>
          <a:ln>
            <a:noFill/>
          </a:ln>
        </p:spPr>
      </p:pic>
      <p:sp>
        <p:nvSpPr>
          <p:cNvPr id="270" name="Shape 270"/>
          <p:cNvSpPr txBox="1"/>
          <p:nvPr/>
        </p:nvSpPr>
        <p:spPr>
          <a:xfrm>
            <a:off x="535650" y="1743900"/>
            <a:ext cx="8072700" cy="2655000"/>
          </a:xfrm>
          <a:prstGeom prst="rect">
            <a:avLst/>
          </a:prstGeom>
          <a:noFill/>
          <a:ln>
            <a:noFill/>
          </a:ln>
        </p:spPr>
        <p:txBody>
          <a:bodyPr anchorCtr="0" anchor="t" bIns="91425" lIns="91425" rIns="91425" wrap="square" tIns="91425">
            <a:noAutofit/>
          </a:bodyPr>
          <a:lstStyle/>
          <a:p>
            <a:pPr indent="-330200" lvl="0" marL="457200" rtl="0">
              <a:lnSpc>
                <a:spcPct val="200000"/>
              </a:lnSpc>
              <a:spcBef>
                <a:spcPts val="0"/>
              </a:spcBef>
              <a:buClr>
                <a:schemeClr val="dk2"/>
              </a:buClr>
              <a:buSzPct val="100000"/>
              <a:buChar char="●"/>
            </a:pPr>
            <a:r>
              <a:rPr lang="en" sz="1600">
                <a:solidFill>
                  <a:schemeClr val="dk2"/>
                </a:solidFill>
              </a:rPr>
              <a:t>You get access to what you (or your group) paid for</a:t>
            </a:r>
          </a:p>
          <a:p>
            <a:pPr indent="-330200" lvl="0" marL="457200" rtl="0">
              <a:lnSpc>
                <a:spcPct val="200000"/>
              </a:lnSpc>
              <a:spcBef>
                <a:spcPts val="0"/>
              </a:spcBef>
              <a:buClr>
                <a:schemeClr val="dk2"/>
              </a:buClr>
              <a:buSzPct val="100000"/>
              <a:buChar char="●"/>
            </a:pPr>
            <a:r>
              <a:rPr lang="en" sz="1600">
                <a:solidFill>
                  <a:schemeClr val="dk2"/>
                </a:solidFill>
              </a:rPr>
              <a:t>We want to have accurate record keeping for everyone</a:t>
            </a:r>
          </a:p>
          <a:p>
            <a:pPr indent="-330200" lvl="0" marL="457200" rtl="0">
              <a:lnSpc>
                <a:spcPct val="200000"/>
              </a:lnSpc>
              <a:spcBef>
                <a:spcPts val="0"/>
              </a:spcBef>
              <a:buClr>
                <a:schemeClr val="dk2"/>
              </a:buClr>
              <a:buSzPct val="100000"/>
              <a:buChar char="●"/>
            </a:pPr>
            <a:r>
              <a:rPr lang="en" sz="1600">
                <a:solidFill>
                  <a:schemeClr val="dk2"/>
                </a:solidFill>
              </a:rPr>
              <a:t>Fill out the form at the link below</a:t>
            </a:r>
          </a:p>
          <a:p>
            <a:pPr lvl="0" rtl="0">
              <a:lnSpc>
                <a:spcPct val="150000"/>
              </a:lnSpc>
              <a:spcBef>
                <a:spcPts val="0"/>
              </a:spcBef>
              <a:buNone/>
            </a:pPr>
            <a:r>
              <a:t/>
            </a:r>
            <a:endParaRPr sz="1600"/>
          </a:p>
        </p:txBody>
      </p:sp>
      <p:sp>
        <p:nvSpPr>
          <p:cNvPr id="271" name="Shape 271"/>
          <p:cNvSpPr txBox="1"/>
          <p:nvPr/>
        </p:nvSpPr>
        <p:spPr>
          <a:xfrm>
            <a:off x="155400" y="4504400"/>
            <a:ext cx="8520600" cy="637800"/>
          </a:xfrm>
          <a:prstGeom prst="rect">
            <a:avLst/>
          </a:prstGeom>
          <a:noFill/>
          <a:ln>
            <a:noFill/>
          </a:ln>
        </p:spPr>
        <p:txBody>
          <a:bodyPr anchorCtr="0" anchor="t" bIns="91425" lIns="91425" rIns="91425" wrap="square" tIns="91425">
            <a:noAutofit/>
          </a:bodyPr>
          <a:lstStyle/>
          <a:p>
            <a:pPr lvl="0" rtl="0">
              <a:spcBef>
                <a:spcPts val="0"/>
              </a:spcBef>
              <a:buNone/>
            </a:pPr>
            <a:r>
              <a:rPr lang="en" sz="1600">
                <a:solidFill>
                  <a:srgbClr val="595959"/>
                </a:solidFill>
                <a:latin typeface="Proxima Nova"/>
                <a:ea typeface="Proxima Nova"/>
                <a:cs typeface="Proxima Nova"/>
                <a:sym typeface="Proxima Nova"/>
              </a:rPr>
              <a:t>Reference:</a:t>
            </a:r>
          </a:p>
          <a:p>
            <a:pPr lvl="0" rtl="0">
              <a:spcBef>
                <a:spcPts val="0"/>
              </a:spcBef>
              <a:buNone/>
            </a:pPr>
            <a:r>
              <a:rPr lang="en" sz="1600">
                <a:solidFill>
                  <a:srgbClr val="595959"/>
                </a:solidFill>
                <a:latin typeface="Proxima Nova"/>
                <a:ea typeface="Proxima Nova"/>
                <a:cs typeface="Proxima Nova"/>
                <a:sym typeface="Proxima Nova"/>
              </a:rPr>
              <a:t>https://crc.ku.edu/hpc/access</a:t>
            </a: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5" name="Shape 275"/>
        <p:cNvGrpSpPr/>
        <p:nvPr/>
      </p:nvGrpSpPr>
      <p:grpSpPr>
        <a:xfrm>
          <a:off x="0" y="0"/>
          <a:ext cx="0" cy="0"/>
          <a:chOff x="0" y="0"/>
          <a:chExt cx="0" cy="0"/>
        </a:xfrm>
      </p:grpSpPr>
      <p:pic>
        <p:nvPicPr>
          <p:cNvPr id="276" name="Shape 276"/>
          <p:cNvPicPr preferRelativeResize="0"/>
          <p:nvPr/>
        </p:nvPicPr>
        <p:blipFill>
          <a:blip r:embed="rId3">
            <a:alphaModFix/>
          </a:blip>
          <a:stretch>
            <a:fillRect/>
          </a:stretch>
        </p:blipFill>
        <p:spPr>
          <a:xfrm>
            <a:off x="5233923" y="1150973"/>
            <a:ext cx="3718949" cy="3605025"/>
          </a:xfrm>
          <a:prstGeom prst="rect">
            <a:avLst/>
          </a:prstGeom>
          <a:noFill/>
          <a:ln>
            <a:noFill/>
          </a:ln>
        </p:spPr>
      </p:pic>
      <p:sp>
        <p:nvSpPr>
          <p:cNvPr id="277" name="Shape 277"/>
          <p:cNvSpPr txBox="1"/>
          <p:nvPr>
            <p:ph type="title"/>
          </p:nvPr>
        </p:nvSpPr>
        <p:spPr>
          <a:xfrm>
            <a:off x="311700" y="1262400"/>
            <a:ext cx="8520599" cy="572699"/>
          </a:xfrm>
          <a:prstGeom prst="rect">
            <a:avLst/>
          </a:prstGeom>
        </p:spPr>
        <p:txBody>
          <a:bodyPr anchorCtr="0" anchor="t" bIns="91425" lIns="91425" rIns="91425" wrap="square" tIns="91425">
            <a:noAutofit/>
          </a:bodyPr>
          <a:lstStyle/>
          <a:p>
            <a:pPr lvl="0" rtl="0">
              <a:spcBef>
                <a:spcPts val="0"/>
              </a:spcBef>
              <a:buNone/>
            </a:pPr>
            <a:r>
              <a:rPr lang="en"/>
              <a:t>SSH cont’d</a:t>
            </a:r>
          </a:p>
        </p:txBody>
      </p:sp>
      <p:sp>
        <p:nvSpPr>
          <p:cNvPr id="278" name="Shape 278"/>
          <p:cNvSpPr txBox="1"/>
          <p:nvPr>
            <p:ph idx="1" type="body"/>
          </p:nvPr>
        </p:nvSpPr>
        <p:spPr>
          <a:xfrm>
            <a:off x="311700" y="1902100"/>
            <a:ext cx="8520600" cy="2265600"/>
          </a:xfrm>
          <a:prstGeom prst="rect">
            <a:avLst/>
          </a:prstGeom>
        </p:spPr>
        <p:txBody>
          <a:bodyPr anchorCtr="0" anchor="t" bIns="91425" lIns="91425" rIns="91425" wrap="square" tIns="91425">
            <a:noAutofit/>
          </a:bodyPr>
          <a:lstStyle/>
          <a:p>
            <a:pPr lvl="0" rtl="0">
              <a:spcBef>
                <a:spcPts val="0"/>
              </a:spcBef>
              <a:buNone/>
            </a:pPr>
            <a:r>
              <a:rPr lang="en"/>
              <a:t>Windows: </a:t>
            </a:r>
            <a:r>
              <a:rPr b="1" lang="en"/>
              <a:t>Open PuTTY</a:t>
            </a:r>
          </a:p>
          <a:p>
            <a:pPr lvl="0" rtl="0">
              <a:spcBef>
                <a:spcPts val="0"/>
              </a:spcBef>
              <a:buNone/>
            </a:pPr>
            <a:r>
              <a:rPr lang="en"/>
              <a:t>     </a:t>
            </a:r>
            <a:r>
              <a:rPr lang="en" sz="1100"/>
              <a:t>Host Name (or IP address): &lt;KU Online ID&gt;@hpc.crc.ku.edu</a:t>
            </a:r>
          </a:p>
          <a:p>
            <a:pPr lvl="0" rtl="0">
              <a:spcBef>
                <a:spcPts val="0"/>
              </a:spcBef>
              <a:buNone/>
            </a:pPr>
            <a:r>
              <a:rPr lang="en"/>
              <a:t>Mac and Linux: </a:t>
            </a:r>
            <a:r>
              <a:rPr b="1" lang="en"/>
              <a:t>Open Terminal</a:t>
            </a:r>
          </a:p>
          <a:p>
            <a:pPr lvl="0" rtl="0">
              <a:spcBef>
                <a:spcPts val="0"/>
              </a:spcBef>
              <a:buNone/>
            </a:pPr>
            <a:r>
              <a:rPr lang="en"/>
              <a:t>     </a:t>
            </a:r>
            <a:r>
              <a:rPr lang="en" sz="1400">
                <a:latin typeface="Consolas"/>
                <a:ea typeface="Consolas"/>
                <a:cs typeface="Consolas"/>
                <a:sym typeface="Consolas"/>
              </a:rPr>
              <a:t>ssh &lt;KU Online ID&gt;@hpc.crc.ku</a:t>
            </a:r>
            <a:r>
              <a:rPr lang="en" sz="1400">
                <a:latin typeface="Consolas"/>
                <a:ea typeface="Consolas"/>
                <a:cs typeface="Consolas"/>
                <a:sym typeface="Consolas"/>
              </a:rPr>
              <a:t>.edu</a:t>
            </a:r>
            <a:r>
              <a:rPr lang="en"/>
              <a:t> </a:t>
            </a:r>
          </a:p>
        </p:txBody>
      </p:sp>
      <p:cxnSp>
        <p:nvCxnSpPr>
          <p:cNvPr id="279" name="Shape 279"/>
          <p:cNvCxnSpPr/>
          <p:nvPr/>
        </p:nvCxnSpPr>
        <p:spPr>
          <a:xfrm flipH="1" rot="10800000">
            <a:off x="5974275" y="2210975"/>
            <a:ext cx="589800" cy="1485000"/>
          </a:xfrm>
          <a:prstGeom prst="straightConnector1">
            <a:avLst/>
          </a:prstGeom>
          <a:noFill/>
          <a:ln cap="flat" cmpd="sng" w="76200">
            <a:solidFill>
              <a:srgbClr val="FF0000"/>
            </a:solidFill>
            <a:prstDash val="solid"/>
            <a:round/>
            <a:headEnd len="lg" w="lg" type="none"/>
            <a:tailEnd len="lg" w="lg" type="triangle"/>
          </a:ln>
        </p:spPr>
      </p:cxnSp>
      <p:pic>
        <p:nvPicPr>
          <p:cNvPr descr="footer-single-image.png" id="280" name="Shape 280"/>
          <p:cNvPicPr preferRelativeResize="0"/>
          <p:nvPr/>
        </p:nvPicPr>
        <p:blipFill>
          <a:blip r:embed="rId4">
            <a:alphaModFix/>
          </a:blip>
          <a:stretch>
            <a:fillRect/>
          </a:stretch>
        </p:blipFill>
        <p:spPr>
          <a:xfrm>
            <a:off x="0" y="0"/>
            <a:ext cx="9144000" cy="759150"/>
          </a:xfrm>
          <a:prstGeom prst="rect">
            <a:avLst/>
          </a:prstGeom>
          <a:noFill/>
          <a:ln>
            <a:noFill/>
          </a:ln>
        </p:spPr>
      </p:pic>
      <p:sp>
        <p:nvSpPr>
          <p:cNvPr id="281" name="Shape 281"/>
          <p:cNvSpPr txBox="1"/>
          <p:nvPr/>
        </p:nvSpPr>
        <p:spPr>
          <a:xfrm>
            <a:off x="6644275" y="47560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999999"/>
                </a:solidFill>
                <a:latin typeface="Proxima Nova"/>
                <a:ea typeface="Proxima Nova"/>
                <a:cs typeface="Proxima Nova"/>
                <a:sym typeface="Proxima Nova"/>
              </a:rPr>
              <a:t>KU Center for Research Computing</a:t>
            </a:r>
          </a:p>
        </p:txBody>
      </p:sp>
      <p:sp>
        <p:nvSpPr>
          <p:cNvPr id="282" name="Shape 282"/>
          <p:cNvSpPr txBox="1"/>
          <p:nvPr/>
        </p:nvSpPr>
        <p:spPr>
          <a:xfrm>
            <a:off x="155400" y="4504400"/>
            <a:ext cx="8520600" cy="637800"/>
          </a:xfrm>
          <a:prstGeom prst="rect">
            <a:avLst/>
          </a:prstGeom>
          <a:noFill/>
          <a:ln>
            <a:noFill/>
          </a:ln>
        </p:spPr>
        <p:txBody>
          <a:bodyPr anchorCtr="0" anchor="t" bIns="91425" lIns="91425" rIns="91425" wrap="square" tIns="91425">
            <a:noAutofit/>
          </a:bodyPr>
          <a:lstStyle/>
          <a:p>
            <a:pPr lvl="0" rtl="0">
              <a:spcBef>
                <a:spcPts val="0"/>
              </a:spcBef>
              <a:buNone/>
            </a:pPr>
            <a:r>
              <a:rPr lang="en" sz="1600">
                <a:solidFill>
                  <a:srgbClr val="595959"/>
                </a:solidFill>
                <a:latin typeface="Proxima Nova"/>
                <a:ea typeface="Proxima Nova"/>
                <a:cs typeface="Proxima Nova"/>
                <a:sym typeface="Proxima Nova"/>
              </a:rPr>
              <a:t>Reference:</a:t>
            </a:r>
          </a:p>
          <a:p>
            <a:pPr lvl="0" rtl="0">
              <a:spcBef>
                <a:spcPts val="0"/>
              </a:spcBef>
              <a:buNone/>
            </a:pPr>
            <a:r>
              <a:rPr lang="en" sz="1600">
                <a:solidFill>
                  <a:srgbClr val="595959"/>
                </a:solidFill>
                <a:latin typeface="Proxima Nova"/>
                <a:ea typeface="Proxima Nova"/>
                <a:cs typeface="Proxima Nova"/>
                <a:sym typeface="Proxima Nova"/>
              </a:rPr>
              <a:t>https://crc.ku.edu/hpc/access#Connecting</a:t>
            </a: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6" name="Shape 286"/>
        <p:cNvGrpSpPr/>
        <p:nvPr/>
      </p:nvGrpSpPr>
      <p:grpSpPr>
        <a:xfrm>
          <a:off x="0" y="0"/>
          <a:ext cx="0" cy="0"/>
          <a:chOff x="0" y="0"/>
          <a:chExt cx="0" cy="0"/>
        </a:xfrm>
      </p:grpSpPr>
      <p:sp>
        <p:nvSpPr>
          <p:cNvPr id="287" name="Shape 287"/>
          <p:cNvSpPr txBox="1"/>
          <p:nvPr>
            <p:ph type="title"/>
          </p:nvPr>
        </p:nvSpPr>
        <p:spPr>
          <a:xfrm>
            <a:off x="311700" y="808000"/>
            <a:ext cx="8520600" cy="572700"/>
          </a:xfrm>
          <a:prstGeom prst="rect">
            <a:avLst/>
          </a:prstGeom>
        </p:spPr>
        <p:txBody>
          <a:bodyPr anchorCtr="0" anchor="t" bIns="91425" lIns="91425" rIns="91425" wrap="square" tIns="91425">
            <a:noAutofit/>
          </a:bodyPr>
          <a:lstStyle/>
          <a:p>
            <a:pPr lvl="0" rtl="0">
              <a:spcBef>
                <a:spcPts val="0"/>
              </a:spcBef>
              <a:buNone/>
            </a:pPr>
            <a:r>
              <a:rPr lang="en"/>
              <a:t>Cluster Specific Commands</a:t>
            </a:r>
          </a:p>
        </p:txBody>
      </p:sp>
      <p:sp>
        <p:nvSpPr>
          <p:cNvPr id="288" name="Shape 288"/>
          <p:cNvSpPr txBox="1"/>
          <p:nvPr>
            <p:ph idx="1" type="body"/>
          </p:nvPr>
        </p:nvSpPr>
        <p:spPr>
          <a:xfrm>
            <a:off x="311700" y="1487775"/>
            <a:ext cx="8520600" cy="3416400"/>
          </a:xfrm>
          <a:prstGeom prst="rect">
            <a:avLst/>
          </a:prstGeom>
        </p:spPr>
        <p:txBody>
          <a:bodyPr anchorCtr="0" anchor="t" bIns="91425" lIns="91425" rIns="91425" wrap="square" tIns="91425">
            <a:noAutofit/>
          </a:bodyPr>
          <a:lstStyle/>
          <a:p>
            <a:pPr lvl="0" rtl="0">
              <a:spcBef>
                <a:spcPts val="0"/>
              </a:spcBef>
              <a:buNone/>
            </a:pPr>
            <a:r>
              <a:rPr lang="en"/>
              <a:t>module avail, module load, module list</a:t>
            </a:r>
          </a:p>
          <a:p>
            <a:pPr lvl="0" rtl="0">
              <a:spcBef>
                <a:spcPts val="0"/>
              </a:spcBef>
              <a:buNone/>
            </a:pPr>
            <a:r>
              <a:rPr lang="en"/>
              <a:t>#MSUB                All commands within the job file</a:t>
            </a:r>
          </a:p>
          <a:p>
            <a:pPr lvl="0" rtl="0">
              <a:spcBef>
                <a:spcPts val="0"/>
              </a:spcBef>
              <a:buNone/>
            </a:pPr>
            <a:r>
              <a:rPr lang="en"/>
              <a:t>msub                   Command on the cluster to submit a job file</a:t>
            </a:r>
          </a:p>
          <a:p>
            <a:pPr lvl="0" rtl="0">
              <a:spcBef>
                <a:spcPts val="0"/>
              </a:spcBef>
              <a:buNone/>
            </a:pPr>
            <a:r>
              <a:rPr lang="en"/>
              <a:t>m</a:t>
            </a:r>
            <a:r>
              <a:rPr lang="en"/>
              <a:t>sub -</a:t>
            </a:r>
            <a:r>
              <a:rPr lang="en">
                <a:latin typeface="Source Code Pro"/>
                <a:ea typeface="Source Code Pro"/>
                <a:cs typeface="Source Code Pro"/>
                <a:sym typeface="Source Code Pro"/>
              </a:rPr>
              <a:t>I</a:t>
            </a:r>
            <a:r>
              <a:rPr lang="en"/>
              <a:t>               Start an interactive shell on a compute node </a:t>
            </a:r>
          </a:p>
          <a:p>
            <a:pPr lvl="0">
              <a:spcBef>
                <a:spcPts val="0"/>
              </a:spcBef>
              <a:buNone/>
            </a:pPr>
            <a:r>
              <a:rPr lang="en"/>
              <a:t>showq / qstat       How to check the status of your job</a:t>
            </a:r>
          </a:p>
          <a:p>
            <a:pPr lvl="0" rtl="0">
              <a:spcBef>
                <a:spcPts val="0"/>
              </a:spcBef>
              <a:buNone/>
            </a:pPr>
            <a:r>
              <a:rPr lang="en"/>
              <a:t>c</a:t>
            </a:r>
            <a:r>
              <a:rPr lang="en"/>
              <a:t>anceljob / qdel   How to cancel your job</a:t>
            </a:r>
          </a:p>
          <a:p>
            <a:pPr lvl="0" rtl="0">
              <a:spcBef>
                <a:spcPts val="0"/>
              </a:spcBef>
              <a:buNone/>
            </a:pPr>
            <a:r>
              <a:t/>
            </a:r>
            <a:endParaRPr/>
          </a:p>
        </p:txBody>
      </p:sp>
      <p:pic>
        <p:nvPicPr>
          <p:cNvPr descr="footer-single-image.png" id="289" name="Shape 289"/>
          <p:cNvPicPr preferRelativeResize="0"/>
          <p:nvPr/>
        </p:nvPicPr>
        <p:blipFill>
          <a:blip r:embed="rId3">
            <a:alphaModFix/>
          </a:blip>
          <a:stretch>
            <a:fillRect/>
          </a:stretch>
        </p:blipFill>
        <p:spPr>
          <a:xfrm>
            <a:off x="0" y="0"/>
            <a:ext cx="9144000" cy="759150"/>
          </a:xfrm>
          <a:prstGeom prst="rect">
            <a:avLst/>
          </a:prstGeom>
          <a:noFill/>
          <a:ln>
            <a:noFill/>
          </a:ln>
        </p:spPr>
      </p:pic>
      <p:sp>
        <p:nvSpPr>
          <p:cNvPr id="290" name="Shape 290"/>
          <p:cNvSpPr txBox="1"/>
          <p:nvPr/>
        </p:nvSpPr>
        <p:spPr>
          <a:xfrm>
            <a:off x="6644275" y="47560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999999"/>
                </a:solidFill>
                <a:latin typeface="Proxima Nova"/>
                <a:ea typeface="Proxima Nova"/>
                <a:cs typeface="Proxima Nova"/>
                <a:sym typeface="Proxima Nova"/>
              </a:rPr>
              <a:t>KU Center for Research Computing</a:t>
            </a:r>
          </a:p>
        </p:txBody>
      </p:sp>
      <p:sp>
        <p:nvSpPr>
          <p:cNvPr id="291" name="Shape 291"/>
          <p:cNvSpPr txBox="1"/>
          <p:nvPr/>
        </p:nvSpPr>
        <p:spPr>
          <a:xfrm>
            <a:off x="155400" y="4504400"/>
            <a:ext cx="8520600" cy="637800"/>
          </a:xfrm>
          <a:prstGeom prst="rect">
            <a:avLst/>
          </a:prstGeom>
          <a:noFill/>
          <a:ln>
            <a:noFill/>
          </a:ln>
        </p:spPr>
        <p:txBody>
          <a:bodyPr anchorCtr="0" anchor="t" bIns="91425" lIns="91425" rIns="91425" wrap="square" tIns="91425">
            <a:noAutofit/>
          </a:bodyPr>
          <a:lstStyle/>
          <a:p>
            <a:pPr lvl="0" rtl="0">
              <a:spcBef>
                <a:spcPts val="0"/>
              </a:spcBef>
              <a:buNone/>
            </a:pPr>
            <a:r>
              <a:rPr lang="en" sz="1600">
                <a:solidFill>
                  <a:srgbClr val="595959"/>
                </a:solidFill>
                <a:latin typeface="Proxima Nova"/>
                <a:ea typeface="Proxima Nova"/>
                <a:cs typeface="Proxima Nova"/>
                <a:sym typeface="Proxima Nova"/>
              </a:rPr>
              <a:t>Reference:</a:t>
            </a:r>
          </a:p>
          <a:p>
            <a:pPr lvl="0" rtl="0">
              <a:spcBef>
                <a:spcPts val="0"/>
              </a:spcBef>
              <a:buNone/>
            </a:pPr>
            <a:r>
              <a:rPr lang="en" sz="1600">
                <a:solidFill>
                  <a:srgbClr val="595959"/>
                </a:solidFill>
                <a:latin typeface="Proxima Nova"/>
                <a:ea typeface="Proxima Nova"/>
                <a:cs typeface="Proxima Nova"/>
                <a:sym typeface="Proxima Nova"/>
              </a:rPr>
              <a:t>https://crc.ku.edu/hpc/how-to</a:t>
            </a: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5" name="Shape 295"/>
        <p:cNvGrpSpPr/>
        <p:nvPr/>
      </p:nvGrpSpPr>
      <p:grpSpPr>
        <a:xfrm>
          <a:off x="0" y="0"/>
          <a:ext cx="0" cy="0"/>
          <a:chOff x="0" y="0"/>
          <a:chExt cx="0" cy="0"/>
        </a:xfrm>
      </p:grpSpPr>
      <p:sp>
        <p:nvSpPr>
          <p:cNvPr id="296" name="Shape 296"/>
          <p:cNvSpPr txBox="1"/>
          <p:nvPr>
            <p:ph type="title"/>
          </p:nvPr>
        </p:nvSpPr>
        <p:spPr>
          <a:xfrm>
            <a:off x="311700" y="1036600"/>
            <a:ext cx="8520600" cy="572700"/>
          </a:xfrm>
          <a:prstGeom prst="rect">
            <a:avLst/>
          </a:prstGeom>
        </p:spPr>
        <p:txBody>
          <a:bodyPr anchorCtr="0" anchor="t" bIns="91425" lIns="91425" rIns="91425" wrap="square" tIns="91425">
            <a:noAutofit/>
          </a:bodyPr>
          <a:lstStyle/>
          <a:p>
            <a:pPr lvl="0" rtl="0">
              <a:spcBef>
                <a:spcPts val="0"/>
              </a:spcBef>
              <a:buNone/>
            </a:pPr>
            <a:r>
              <a:rPr lang="en"/>
              <a:t>Loading software</a:t>
            </a:r>
          </a:p>
        </p:txBody>
      </p:sp>
      <p:sp>
        <p:nvSpPr>
          <p:cNvPr id="297" name="Shape 297"/>
          <p:cNvSpPr txBox="1"/>
          <p:nvPr>
            <p:ph idx="1" type="body"/>
          </p:nvPr>
        </p:nvSpPr>
        <p:spPr>
          <a:xfrm>
            <a:off x="311700" y="1640175"/>
            <a:ext cx="8520600" cy="3416400"/>
          </a:xfrm>
          <a:prstGeom prst="rect">
            <a:avLst/>
          </a:prstGeom>
        </p:spPr>
        <p:txBody>
          <a:bodyPr anchorCtr="0" anchor="t" bIns="91425" lIns="91425" rIns="91425" wrap="square" tIns="91425">
            <a:noAutofit/>
          </a:bodyPr>
          <a:lstStyle/>
          <a:p>
            <a:pPr lvl="0">
              <a:spcBef>
                <a:spcPts val="0"/>
              </a:spcBef>
              <a:buNone/>
            </a:pPr>
            <a:r>
              <a:rPr lang="en"/>
              <a:t>Why modules? </a:t>
            </a:r>
          </a:p>
          <a:p>
            <a:pPr lvl="0">
              <a:spcBef>
                <a:spcPts val="0"/>
              </a:spcBef>
              <a:buClr>
                <a:schemeClr val="dk1"/>
              </a:buClr>
              <a:buSzPct val="61111"/>
              <a:buFont typeface="Arial"/>
              <a:buNone/>
            </a:pPr>
            <a:r>
              <a:rPr lang="en"/>
              <a:t>module list - lists all the modules you currently have loaded</a:t>
            </a:r>
          </a:p>
          <a:p>
            <a:pPr lvl="0">
              <a:spcBef>
                <a:spcPts val="0"/>
              </a:spcBef>
              <a:buNone/>
            </a:pPr>
            <a:r>
              <a:rPr lang="en"/>
              <a:t>module avail - lists all the available software, note: this is semi-dynamic</a:t>
            </a:r>
          </a:p>
          <a:p>
            <a:pPr lvl="0">
              <a:spcBef>
                <a:spcPts val="0"/>
              </a:spcBef>
              <a:buNone/>
            </a:pPr>
            <a:r>
              <a:rPr lang="en"/>
              <a:t>module load - allows you to load a new piece of software</a:t>
            </a:r>
          </a:p>
          <a:p>
            <a:pPr lvl="0">
              <a:spcBef>
                <a:spcPts val="0"/>
              </a:spcBef>
              <a:buNone/>
            </a:pPr>
            <a:r>
              <a:rPr lang="en"/>
              <a:t>Look out for compiler conflicts and dependencies</a:t>
            </a:r>
          </a:p>
          <a:p>
            <a:pPr lvl="0" rtl="0">
              <a:spcBef>
                <a:spcPts val="0"/>
              </a:spcBef>
              <a:buNone/>
            </a:pPr>
            <a:r>
              <a:t/>
            </a:r>
            <a:endParaRPr/>
          </a:p>
          <a:p>
            <a:pPr lvl="0" rtl="0">
              <a:spcBef>
                <a:spcPts val="0"/>
              </a:spcBef>
              <a:buNone/>
            </a:pPr>
            <a:r>
              <a:t/>
            </a:r>
            <a:endParaRPr/>
          </a:p>
        </p:txBody>
      </p:sp>
      <p:pic>
        <p:nvPicPr>
          <p:cNvPr descr="footer-single-image.png" id="298" name="Shape 298"/>
          <p:cNvPicPr preferRelativeResize="0"/>
          <p:nvPr/>
        </p:nvPicPr>
        <p:blipFill>
          <a:blip r:embed="rId3">
            <a:alphaModFix/>
          </a:blip>
          <a:stretch>
            <a:fillRect/>
          </a:stretch>
        </p:blipFill>
        <p:spPr>
          <a:xfrm>
            <a:off x="0" y="0"/>
            <a:ext cx="9144000" cy="759150"/>
          </a:xfrm>
          <a:prstGeom prst="rect">
            <a:avLst/>
          </a:prstGeom>
          <a:noFill/>
          <a:ln>
            <a:noFill/>
          </a:ln>
        </p:spPr>
      </p:pic>
      <p:sp>
        <p:nvSpPr>
          <p:cNvPr id="299" name="Shape 299"/>
          <p:cNvSpPr txBox="1"/>
          <p:nvPr/>
        </p:nvSpPr>
        <p:spPr>
          <a:xfrm>
            <a:off x="6644275" y="47560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999999"/>
                </a:solidFill>
                <a:latin typeface="Proxima Nova"/>
                <a:ea typeface="Proxima Nova"/>
                <a:cs typeface="Proxima Nova"/>
                <a:sym typeface="Proxima Nova"/>
              </a:rPr>
              <a:t>KU Center for Research Computing</a:t>
            </a:r>
          </a:p>
        </p:txBody>
      </p:sp>
      <p:sp>
        <p:nvSpPr>
          <p:cNvPr id="300" name="Shape 300"/>
          <p:cNvSpPr txBox="1"/>
          <p:nvPr/>
        </p:nvSpPr>
        <p:spPr>
          <a:xfrm>
            <a:off x="155400" y="4504400"/>
            <a:ext cx="8520600" cy="637800"/>
          </a:xfrm>
          <a:prstGeom prst="rect">
            <a:avLst/>
          </a:prstGeom>
          <a:noFill/>
          <a:ln>
            <a:noFill/>
          </a:ln>
        </p:spPr>
        <p:txBody>
          <a:bodyPr anchorCtr="0" anchor="t" bIns="91425" lIns="91425" rIns="91425" wrap="square" tIns="91425">
            <a:noAutofit/>
          </a:bodyPr>
          <a:lstStyle/>
          <a:p>
            <a:pPr lvl="0" rtl="0">
              <a:spcBef>
                <a:spcPts val="0"/>
              </a:spcBef>
              <a:buNone/>
            </a:pPr>
            <a:r>
              <a:rPr lang="en" sz="1600">
                <a:solidFill>
                  <a:srgbClr val="595959"/>
                </a:solidFill>
                <a:latin typeface="Proxima Nova"/>
                <a:ea typeface="Proxima Nova"/>
                <a:cs typeface="Proxima Nova"/>
                <a:sym typeface="Proxima Nova"/>
              </a:rPr>
              <a:t>Reference:</a:t>
            </a:r>
          </a:p>
          <a:p>
            <a:pPr lvl="0" rtl="0">
              <a:spcBef>
                <a:spcPts val="0"/>
              </a:spcBef>
              <a:buNone/>
            </a:pPr>
            <a:r>
              <a:rPr lang="en" sz="1600">
                <a:solidFill>
                  <a:srgbClr val="595959"/>
                </a:solidFill>
                <a:latin typeface="Proxima Nova"/>
                <a:ea typeface="Proxima Nova"/>
                <a:cs typeface="Proxima Nova"/>
                <a:sym typeface="Proxima Nova"/>
              </a:rPr>
              <a:t>https://crc.ku.edu/hpc/software</a:t>
            </a: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4" name="Shape 304"/>
        <p:cNvGrpSpPr/>
        <p:nvPr/>
      </p:nvGrpSpPr>
      <p:grpSpPr>
        <a:xfrm>
          <a:off x="0" y="0"/>
          <a:ext cx="0" cy="0"/>
          <a:chOff x="0" y="0"/>
          <a:chExt cx="0" cy="0"/>
        </a:xfrm>
      </p:grpSpPr>
      <p:sp>
        <p:nvSpPr>
          <p:cNvPr id="305" name="Shape 305"/>
          <p:cNvSpPr txBox="1"/>
          <p:nvPr>
            <p:ph type="title"/>
          </p:nvPr>
        </p:nvSpPr>
        <p:spPr>
          <a:xfrm>
            <a:off x="269700" y="896475"/>
            <a:ext cx="8292000" cy="572700"/>
          </a:xfrm>
          <a:prstGeom prst="rect">
            <a:avLst/>
          </a:prstGeom>
        </p:spPr>
        <p:txBody>
          <a:bodyPr anchorCtr="0" anchor="t" bIns="91425" lIns="91425" rIns="91425" wrap="square" tIns="91425">
            <a:noAutofit/>
          </a:bodyPr>
          <a:lstStyle/>
          <a:p>
            <a:pPr lvl="0" rtl="0">
              <a:spcBef>
                <a:spcPts val="0"/>
              </a:spcBef>
              <a:buNone/>
            </a:pPr>
            <a:r>
              <a:rPr lang="en">
                <a:latin typeface="Proxima Nova"/>
                <a:ea typeface="Proxima Nova"/>
                <a:cs typeface="Proxima Nova"/>
                <a:sym typeface="Proxima Nova"/>
              </a:rPr>
              <a:t>Q</a:t>
            </a:r>
            <a:r>
              <a:rPr lang="en">
                <a:latin typeface="Proxima Nova"/>
                <a:ea typeface="Proxima Nova"/>
                <a:cs typeface="Proxima Nova"/>
                <a:sym typeface="Proxima Nova"/>
              </a:rPr>
              <a:t>ueues</a:t>
            </a:r>
          </a:p>
        </p:txBody>
      </p:sp>
      <p:sp>
        <p:nvSpPr>
          <p:cNvPr id="306" name="Shape 306"/>
          <p:cNvSpPr txBox="1"/>
          <p:nvPr>
            <p:ph idx="1" type="body"/>
          </p:nvPr>
        </p:nvSpPr>
        <p:spPr>
          <a:xfrm>
            <a:off x="291725" y="1377900"/>
            <a:ext cx="8641200" cy="3189300"/>
          </a:xfrm>
          <a:prstGeom prst="rect">
            <a:avLst/>
          </a:prstGeom>
        </p:spPr>
        <p:txBody>
          <a:bodyPr anchorCtr="0" anchor="t" bIns="91425" lIns="91425" rIns="91425" wrap="square" tIns="91425">
            <a:noAutofit/>
          </a:bodyPr>
          <a:lstStyle/>
          <a:p>
            <a:pPr lvl="0" marR="0" rtl="0">
              <a:lnSpc>
                <a:spcPct val="150000"/>
              </a:lnSpc>
              <a:spcBef>
                <a:spcPts val="0"/>
              </a:spcBef>
              <a:spcAft>
                <a:spcPts val="0"/>
              </a:spcAft>
              <a:buNone/>
            </a:pPr>
            <a:r>
              <a:rPr lang="en" sz="1500">
                <a:latin typeface="Proxima Nova"/>
                <a:ea typeface="Proxima Nova"/>
                <a:cs typeface="Proxima Nova"/>
                <a:sym typeface="Proxima Nova"/>
              </a:rPr>
              <a:t>Each group that purchased hardware gets at least one queue</a:t>
            </a:r>
          </a:p>
          <a:p>
            <a:pPr lvl="0" marR="0" rtl="0">
              <a:lnSpc>
                <a:spcPct val="150000"/>
              </a:lnSpc>
              <a:spcBef>
                <a:spcPts val="0"/>
              </a:spcBef>
              <a:spcAft>
                <a:spcPts val="0"/>
              </a:spcAft>
              <a:buNone/>
            </a:pPr>
            <a:r>
              <a:rPr lang="en" sz="1500">
                <a:latin typeface="Proxima Nova"/>
                <a:ea typeface="Proxima Nova"/>
                <a:cs typeface="Proxima Nova"/>
                <a:sym typeface="Proxima Nova"/>
              </a:rPr>
              <a:t>Queue covers all hardware your group purchased, requesting specialty nodes done with flags in submit script</a:t>
            </a:r>
          </a:p>
          <a:p>
            <a:pPr lvl="0" marR="0" rtl="0">
              <a:lnSpc>
                <a:spcPct val="150000"/>
              </a:lnSpc>
              <a:spcBef>
                <a:spcPts val="0"/>
              </a:spcBef>
              <a:spcAft>
                <a:spcPts val="0"/>
              </a:spcAft>
              <a:buNone/>
            </a:pPr>
            <a:r>
              <a:rPr lang="en" sz="1500">
                <a:latin typeface="Proxima Nova"/>
                <a:ea typeface="Proxima Nova"/>
                <a:cs typeface="Proxima Nova"/>
                <a:sym typeface="Proxima Nova"/>
              </a:rPr>
              <a:t>Special 'sixhour' queue exists for submitting jobs to anywhere on the cluster. Runs at a lower priority and can only run for &lt;= 6 hours.</a:t>
            </a:r>
          </a:p>
          <a:p>
            <a:pPr indent="0" lvl="0" marL="457200" marR="0" rtl="0">
              <a:lnSpc>
                <a:spcPct val="150000"/>
              </a:lnSpc>
              <a:spcBef>
                <a:spcPts val="0"/>
              </a:spcBef>
              <a:spcAft>
                <a:spcPts val="0"/>
              </a:spcAft>
              <a:buNone/>
            </a:pPr>
            <a:r>
              <a:rPr lang="en" sz="1500">
                <a:latin typeface="Source Code Pro"/>
                <a:ea typeface="Source Code Pro"/>
                <a:cs typeface="Source Code Pro"/>
                <a:sym typeface="Source Code Pro"/>
              </a:rPr>
              <a:t>#MSUB -q sixhour</a:t>
            </a:r>
          </a:p>
          <a:p>
            <a:pPr lvl="0" marR="0" rtl="0">
              <a:lnSpc>
                <a:spcPct val="150000"/>
              </a:lnSpc>
              <a:spcBef>
                <a:spcPts val="0"/>
              </a:spcBef>
              <a:spcAft>
                <a:spcPts val="0"/>
              </a:spcAft>
              <a:buNone/>
            </a:pPr>
            <a:r>
              <a:rPr lang="en" sz="1500">
                <a:latin typeface="Source Code Pro"/>
                <a:ea typeface="Source Code Pro"/>
                <a:cs typeface="Source Code Pro"/>
                <a:sym typeface="Source Code Pro"/>
              </a:rPr>
              <a:t>showq -w class=&lt;queue_name&gt;</a:t>
            </a:r>
            <a:r>
              <a:rPr lang="en" sz="1500">
                <a:latin typeface="Proxima Nova"/>
                <a:ea typeface="Proxima Nova"/>
                <a:cs typeface="Proxima Nova"/>
                <a:sym typeface="Proxima Nova"/>
              </a:rPr>
              <a:t> will show you all the jobs running in a given queue</a:t>
            </a:r>
          </a:p>
          <a:p>
            <a:pPr lvl="0" marR="0" rtl="0">
              <a:lnSpc>
                <a:spcPct val="150000"/>
              </a:lnSpc>
              <a:spcBef>
                <a:spcPts val="0"/>
              </a:spcBef>
              <a:spcAft>
                <a:spcPts val="0"/>
              </a:spcAft>
              <a:buNone/>
            </a:pPr>
            <a:r>
              <a:rPr lang="en" sz="1500">
                <a:latin typeface="Proxima Nova"/>
                <a:ea typeface="Proxima Nova"/>
                <a:cs typeface="Proxima Nova"/>
                <a:sym typeface="Proxima Nova"/>
              </a:rPr>
              <a:t>Your default queue is shown on login and by running </a:t>
            </a:r>
            <a:r>
              <a:rPr lang="en" sz="1500">
                <a:latin typeface="Source Code Pro"/>
                <a:ea typeface="Source Code Pro"/>
                <a:cs typeface="Source Code Pro"/>
                <a:sym typeface="Source Code Pro"/>
              </a:rPr>
              <a:t>mystats</a:t>
            </a:r>
          </a:p>
          <a:p>
            <a:pPr lvl="0" marR="0" rtl="0">
              <a:lnSpc>
                <a:spcPct val="150000"/>
              </a:lnSpc>
              <a:spcBef>
                <a:spcPts val="0"/>
              </a:spcBef>
              <a:spcAft>
                <a:spcPts val="0"/>
              </a:spcAft>
              <a:buNone/>
            </a:pPr>
            <a:r>
              <a:rPr lang="en" sz="1500">
                <a:latin typeface="Proxima Nova"/>
                <a:ea typeface="Proxima Nova"/>
                <a:cs typeface="Proxima Nova"/>
                <a:sym typeface="Proxima Nova"/>
              </a:rPr>
              <a:t>Default: 1 core, 2GB memory, 1 hr walltime (sixhour), 8hr walltime (owner queue)</a:t>
            </a:r>
          </a:p>
          <a:p>
            <a:pPr lvl="0" marR="0" rtl="0">
              <a:lnSpc>
                <a:spcPct val="150000"/>
              </a:lnSpc>
              <a:spcBef>
                <a:spcPts val="0"/>
              </a:spcBef>
              <a:spcAft>
                <a:spcPts val="0"/>
              </a:spcAft>
              <a:buNone/>
            </a:pPr>
            <a:r>
              <a:t/>
            </a:r>
            <a:endParaRPr sz="1500">
              <a:latin typeface="Source Code Pro"/>
              <a:ea typeface="Source Code Pro"/>
              <a:cs typeface="Source Code Pro"/>
              <a:sym typeface="Source Code Pro"/>
            </a:endParaRPr>
          </a:p>
        </p:txBody>
      </p:sp>
      <p:sp>
        <p:nvSpPr>
          <p:cNvPr id="307" name="Shape 307"/>
          <p:cNvSpPr txBox="1"/>
          <p:nvPr/>
        </p:nvSpPr>
        <p:spPr>
          <a:xfrm>
            <a:off x="6644275" y="47560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999999"/>
                </a:solidFill>
                <a:latin typeface="Proxima Nova"/>
                <a:ea typeface="Proxima Nova"/>
                <a:cs typeface="Proxima Nova"/>
                <a:sym typeface="Proxima Nova"/>
              </a:rPr>
              <a:t>KU Center for Research Computing</a:t>
            </a:r>
          </a:p>
        </p:txBody>
      </p:sp>
      <p:pic>
        <p:nvPicPr>
          <p:cNvPr descr="footer-single-image.png" id="308" name="Shape 308"/>
          <p:cNvPicPr preferRelativeResize="0"/>
          <p:nvPr/>
        </p:nvPicPr>
        <p:blipFill>
          <a:blip r:embed="rId3">
            <a:alphaModFix/>
          </a:blip>
          <a:stretch>
            <a:fillRect/>
          </a:stretch>
        </p:blipFill>
        <p:spPr>
          <a:xfrm>
            <a:off x="0" y="0"/>
            <a:ext cx="9144000" cy="759150"/>
          </a:xfrm>
          <a:prstGeom prst="rect">
            <a:avLst/>
          </a:prstGeom>
          <a:noFill/>
          <a:ln>
            <a:noFill/>
          </a:ln>
        </p:spPr>
      </p:pic>
      <p:sp>
        <p:nvSpPr>
          <p:cNvPr id="309" name="Shape 309"/>
          <p:cNvSpPr txBox="1"/>
          <p:nvPr/>
        </p:nvSpPr>
        <p:spPr>
          <a:xfrm>
            <a:off x="155400" y="4504400"/>
            <a:ext cx="8520600" cy="637800"/>
          </a:xfrm>
          <a:prstGeom prst="rect">
            <a:avLst/>
          </a:prstGeom>
          <a:noFill/>
          <a:ln>
            <a:noFill/>
          </a:ln>
        </p:spPr>
        <p:txBody>
          <a:bodyPr anchorCtr="0" anchor="t" bIns="91425" lIns="91425" rIns="91425" wrap="square" tIns="91425">
            <a:noAutofit/>
          </a:bodyPr>
          <a:lstStyle/>
          <a:p>
            <a:pPr lvl="0" rtl="0">
              <a:spcBef>
                <a:spcPts val="0"/>
              </a:spcBef>
              <a:buNone/>
            </a:pPr>
            <a:r>
              <a:rPr lang="en" sz="1600">
                <a:solidFill>
                  <a:srgbClr val="595959"/>
                </a:solidFill>
                <a:latin typeface="Proxima Nova"/>
                <a:ea typeface="Proxima Nova"/>
                <a:cs typeface="Proxima Nova"/>
                <a:sym typeface="Proxima Nova"/>
              </a:rPr>
              <a:t>Reference:</a:t>
            </a:r>
          </a:p>
          <a:p>
            <a:pPr lvl="0" rtl="0">
              <a:spcBef>
                <a:spcPts val="0"/>
              </a:spcBef>
              <a:buNone/>
            </a:pPr>
            <a:r>
              <a:rPr lang="en" sz="1600">
                <a:solidFill>
                  <a:srgbClr val="595959"/>
                </a:solidFill>
                <a:latin typeface="Proxima Nova"/>
                <a:ea typeface="Proxima Nova"/>
                <a:cs typeface="Proxima Nova"/>
                <a:sym typeface="Proxima Nova"/>
              </a:rPr>
              <a:t>https://crc.ku.edu/hpc/how-to#Queues</a:t>
            </a: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3" name="Shape 313"/>
        <p:cNvGrpSpPr/>
        <p:nvPr/>
      </p:nvGrpSpPr>
      <p:grpSpPr>
        <a:xfrm>
          <a:off x="0" y="0"/>
          <a:ext cx="0" cy="0"/>
          <a:chOff x="0" y="0"/>
          <a:chExt cx="0" cy="0"/>
        </a:xfrm>
      </p:grpSpPr>
      <p:sp>
        <p:nvSpPr>
          <p:cNvPr id="314" name="Shape 314"/>
          <p:cNvSpPr txBox="1"/>
          <p:nvPr>
            <p:ph type="title"/>
          </p:nvPr>
        </p:nvSpPr>
        <p:spPr>
          <a:xfrm>
            <a:off x="101000" y="896475"/>
            <a:ext cx="8520600" cy="572700"/>
          </a:xfrm>
          <a:prstGeom prst="rect">
            <a:avLst/>
          </a:prstGeom>
        </p:spPr>
        <p:txBody>
          <a:bodyPr anchorCtr="0" anchor="t" bIns="91425" lIns="91425" rIns="91425" wrap="square" tIns="91425">
            <a:noAutofit/>
          </a:bodyPr>
          <a:lstStyle/>
          <a:p>
            <a:pPr lvl="0" rtl="0">
              <a:spcBef>
                <a:spcPts val="0"/>
              </a:spcBef>
              <a:buNone/>
            </a:pPr>
            <a:r>
              <a:rPr lang="en">
                <a:latin typeface="Proxima Nova"/>
                <a:ea typeface="Proxima Nova"/>
                <a:cs typeface="Proxima Nova"/>
                <a:sym typeface="Proxima Nova"/>
              </a:rPr>
              <a:t>Sample Submit Script</a:t>
            </a:r>
          </a:p>
        </p:txBody>
      </p:sp>
      <p:sp>
        <p:nvSpPr>
          <p:cNvPr id="315" name="Shape 315"/>
          <p:cNvSpPr txBox="1"/>
          <p:nvPr>
            <p:ph idx="1" type="body"/>
          </p:nvPr>
        </p:nvSpPr>
        <p:spPr>
          <a:xfrm>
            <a:off x="215525" y="1589037"/>
            <a:ext cx="8641200" cy="3047100"/>
          </a:xfrm>
          <a:prstGeom prst="rect">
            <a:avLst/>
          </a:prstGeom>
        </p:spPr>
        <p:txBody>
          <a:bodyPr anchorCtr="0" anchor="t" bIns="91425" lIns="91425" rIns="91425" wrap="square" tIns="91425">
            <a:noAutofit/>
          </a:bodyPr>
          <a:lstStyle/>
          <a:p>
            <a:pPr lvl="0" marR="0" rtl="0" algn="l">
              <a:lnSpc>
                <a:spcPct val="100000"/>
              </a:lnSpc>
              <a:spcBef>
                <a:spcPts val="0"/>
              </a:spcBef>
              <a:spcAft>
                <a:spcPts val="0"/>
              </a:spcAft>
              <a:buClr>
                <a:schemeClr val="dk1"/>
              </a:buClr>
              <a:buSzPct val="91666"/>
              <a:buFont typeface="Arial"/>
              <a:buNone/>
            </a:pPr>
            <a:r>
              <a:rPr lang="en" sz="1200">
                <a:latin typeface="Source Code Pro"/>
                <a:ea typeface="Source Code Pro"/>
                <a:cs typeface="Source Code Pro"/>
                <a:sym typeface="Source Code Pro"/>
              </a:rPr>
              <a:t>#!/bin/bash</a:t>
            </a:r>
          </a:p>
          <a:p>
            <a:pPr lvl="0" marR="0" rtl="0" algn="l">
              <a:lnSpc>
                <a:spcPct val="100000"/>
              </a:lnSpc>
              <a:spcBef>
                <a:spcPts val="0"/>
              </a:spcBef>
              <a:spcAft>
                <a:spcPts val="0"/>
              </a:spcAft>
              <a:buClr>
                <a:schemeClr val="dk1"/>
              </a:buClr>
              <a:buSzPct val="91666"/>
              <a:buFont typeface="Arial"/>
              <a:buNone/>
            </a:pPr>
            <a:r>
              <a:rPr lang="en" sz="1200">
                <a:latin typeface="Source Code Pro"/>
                <a:ea typeface="Source Code Pro"/>
                <a:cs typeface="Source Code Pro"/>
                <a:sym typeface="Source Code Pro"/>
              </a:rPr>
              <a:t>#MSUB -N MyJob</a:t>
            </a:r>
          </a:p>
          <a:p>
            <a:pPr lvl="0" marR="0" rtl="0" algn="l">
              <a:lnSpc>
                <a:spcPct val="100000"/>
              </a:lnSpc>
              <a:spcBef>
                <a:spcPts val="0"/>
              </a:spcBef>
              <a:spcAft>
                <a:spcPts val="0"/>
              </a:spcAft>
              <a:buNone/>
            </a:pPr>
            <a:r>
              <a:rPr lang="en" sz="1200">
                <a:latin typeface="Source Code Pro"/>
                <a:ea typeface="Source Code Pro"/>
                <a:cs typeface="Source Code Pro"/>
                <a:sym typeface="Source Code Pro"/>
              </a:rPr>
              <a:t>#MSUB -l procs=48,pmem=48m,walltime=05:00</a:t>
            </a:r>
          </a:p>
          <a:p>
            <a:pPr lvl="0" marR="0" rtl="0" algn="l">
              <a:lnSpc>
                <a:spcPct val="100000"/>
              </a:lnSpc>
              <a:spcBef>
                <a:spcPts val="0"/>
              </a:spcBef>
              <a:spcAft>
                <a:spcPts val="0"/>
              </a:spcAft>
              <a:buNone/>
            </a:pPr>
            <a:r>
              <a:rPr lang="en" sz="1200">
                <a:latin typeface="Source Code Pro"/>
                <a:ea typeface="Source Code Pro"/>
                <a:cs typeface="Source Code Pro"/>
                <a:sym typeface="Source Code Pro"/>
              </a:rPr>
              <a:t>#MSUB -m abe</a:t>
            </a:r>
          </a:p>
          <a:p>
            <a:pPr lvl="0" marR="0" rtl="0" algn="l">
              <a:lnSpc>
                <a:spcPct val="100000"/>
              </a:lnSpc>
              <a:spcBef>
                <a:spcPts val="0"/>
              </a:spcBef>
              <a:spcAft>
                <a:spcPts val="0"/>
              </a:spcAft>
              <a:buNone/>
            </a:pPr>
            <a:r>
              <a:rPr lang="en" sz="1200">
                <a:latin typeface="Source Code Pro"/>
                <a:ea typeface="Source Code Pro"/>
                <a:cs typeface="Source Code Pro"/>
                <a:sym typeface="Source Code Pro"/>
              </a:rPr>
              <a:t>#MSUB -M crchelp@ku.edu</a:t>
            </a:r>
          </a:p>
          <a:p>
            <a:pPr lvl="0" marR="0" rtl="0" algn="l">
              <a:lnSpc>
                <a:spcPct val="100000"/>
              </a:lnSpc>
              <a:spcBef>
                <a:spcPts val="0"/>
              </a:spcBef>
              <a:spcAft>
                <a:spcPts val="0"/>
              </a:spcAft>
              <a:buNone/>
            </a:pPr>
            <a:r>
              <a:rPr lang="en" sz="1200">
                <a:latin typeface="Source Code Pro"/>
                <a:ea typeface="Source Code Pro"/>
                <a:cs typeface="Source Code Pro"/>
                <a:sym typeface="Source Code Pro"/>
              </a:rPr>
              <a:t>#MSUB -j oe</a:t>
            </a:r>
          </a:p>
          <a:p>
            <a:pPr lvl="0" marR="0" rtl="0" algn="l">
              <a:lnSpc>
                <a:spcPct val="100000"/>
              </a:lnSpc>
              <a:spcBef>
                <a:spcPts val="0"/>
              </a:spcBef>
              <a:spcAft>
                <a:spcPts val="0"/>
              </a:spcAft>
              <a:buNone/>
            </a:pPr>
            <a:r>
              <a:t/>
            </a:r>
            <a:endParaRPr sz="1200">
              <a:latin typeface="Source Code Pro"/>
              <a:ea typeface="Source Code Pro"/>
              <a:cs typeface="Source Code Pro"/>
              <a:sym typeface="Source Code Pro"/>
            </a:endParaRPr>
          </a:p>
          <a:p>
            <a:pPr lvl="0" marR="0" rtl="0" algn="l">
              <a:lnSpc>
                <a:spcPct val="100000"/>
              </a:lnSpc>
              <a:spcBef>
                <a:spcPts val="0"/>
              </a:spcBef>
              <a:spcAft>
                <a:spcPts val="0"/>
              </a:spcAft>
              <a:buNone/>
            </a:pPr>
            <a:r>
              <a:t/>
            </a:r>
            <a:endParaRPr sz="1200">
              <a:latin typeface="Source Code Pro"/>
              <a:ea typeface="Source Code Pro"/>
              <a:cs typeface="Source Code Pro"/>
              <a:sym typeface="Source Code Pro"/>
            </a:endParaRPr>
          </a:p>
          <a:p>
            <a:pPr lvl="0" marR="0" rtl="0" algn="l">
              <a:lnSpc>
                <a:spcPct val="100000"/>
              </a:lnSpc>
              <a:spcBef>
                <a:spcPts val="0"/>
              </a:spcBef>
              <a:spcAft>
                <a:spcPts val="0"/>
              </a:spcAft>
              <a:buNone/>
            </a:pPr>
            <a:r>
              <a:rPr lang="en" sz="1200">
                <a:latin typeface="Source Code Pro"/>
                <a:ea typeface="Source Code Pro"/>
                <a:cs typeface="Source Code Pro"/>
                <a:sym typeface="Source Code Pro"/>
              </a:rPr>
              <a:t>module load compiler/gcc/6.3</a:t>
            </a:r>
          </a:p>
          <a:p>
            <a:pPr lvl="0" marR="0" rtl="0" algn="l">
              <a:lnSpc>
                <a:spcPct val="100000"/>
              </a:lnSpc>
              <a:spcBef>
                <a:spcPts val="0"/>
              </a:spcBef>
              <a:spcAft>
                <a:spcPts val="0"/>
              </a:spcAft>
              <a:buClr>
                <a:schemeClr val="dk1"/>
              </a:buClr>
              <a:buSzPct val="91666"/>
              <a:buFont typeface="Arial"/>
              <a:buNone/>
            </a:pPr>
            <a:r>
              <a:rPr lang="en" sz="1200">
                <a:latin typeface="Source Code Pro"/>
                <a:ea typeface="Source Code Pro"/>
                <a:cs typeface="Source Code Pro"/>
                <a:sym typeface="Source Code Pro"/>
              </a:rPr>
              <a:t>module load openmpi/2.0</a:t>
            </a:r>
          </a:p>
          <a:p>
            <a:pPr lvl="0" marR="0" rtl="0" algn="l">
              <a:lnSpc>
                <a:spcPct val="100000"/>
              </a:lnSpc>
              <a:spcBef>
                <a:spcPts val="0"/>
              </a:spcBef>
              <a:spcAft>
                <a:spcPts val="0"/>
              </a:spcAft>
              <a:buClr>
                <a:schemeClr val="dk1"/>
              </a:buClr>
              <a:buSzPct val="91666"/>
              <a:buFont typeface="Arial"/>
              <a:buNone/>
            </a:pPr>
            <a:r>
              <a:t/>
            </a:r>
            <a:endParaRPr sz="1200">
              <a:latin typeface="Source Code Pro"/>
              <a:ea typeface="Source Code Pro"/>
              <a:cs typeface="Source Code Pro"/>
              <a:sym typeface="Source Code Pro"/>
            </a:endParaRPr>
          </a:p>
          <a:p>
            <a:pPr lvl="0" marR="0" rtl="0" algn="l">
              <a:lnSpc>
                <a:spcPct val="100000"/>
              </a:lnSpc>
              <a:spcBef>
                <a:spcPts val="0"/>
              </a:spcBef>
              <a:spcAft>
                <a:spcPts val="0"/>
              </a:spcAft>
              <a:buClr>
                <a:schemeClr val="dk1"/>
              </a:buClr>
              <a:buSzPct val="91666"/>
              <a:buFont typeface="Arial"/>
              <a:buNone/>
            </a:pPr>
            <a:r>
              <a:rPr lang="en" sz="1200">
                <a:latin typeface="Source Code Pro"/>
                <a:ea typeface="Source Code Pro"/>
                <a:cs typeface="Source Code Pro"/>
                <a:sym typeface="Source Code Pro"/>
              </a:rPr>
              <a:t>mpirun $HOME/myprogram.out</a:t>
            </a:r>
          </a:p>
          <a:p>
            <a:pPr lvl="0" marR="0" rtl="0" algn="l">
              <a:lnSpc>
                <a:spcPct val="100000"/>
              </a:lnSpc>
              <a:spcBef>
                <a:spcPts val="0"/>
              </a:spcBef>
              <a:spcAft>
                <a:spcPts val="0"/>
              </a:spcAft>
              <a:buNone/>
            </a:pPr>
            <a:r>
              <a:t/>
            </a:r>
            <a:endParaRPr sz="1200">
              <a:latin typeface="Source Code Pro"/>
              <a:ea typeface="Source Code Pro"/>
              <a:cs typeface="Source Code Pro"/>
              <a:sym typeface="Source Code Pro"/>
            </a:endParaRPr>
          </a:p>
        </p:txBody>
      </p:sp>
      <p:sp>
        <p:nvSpPr>
          <p:cNvPr id="316" name="Shape 316"/>
          <p:cNvSpPr txBox="1"/>
          <p:nvPr/>
        </p:nvSpPr>
        <p:spPr>
          <a:xfrm>
            <a:off x="6720475" y="48322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999999"/>
                </a:solidFill>
                <a:latin typeface="Proxima Nova"/>
                <a:ea typeface="Proxima Nova"/>
                <a:cs typeface="Proxima Nova"/>
                <a:sym typeface="Proxima Nova"/>
              </a:rPr>
              <a:t>KU Center for Research Computing</a:t>
            </a:r>
          </a:p>
        </p:txBody>
      </p:sp>
      <p:pic>
        <p:nvPicPr>
          <p:cNvPr descr="footer-single-image.png" id="317" name="Shape 317"/>
          <p:cNvPicPr preferRelativeResize="0"/>
          <p:nvPr/>
        </p:nvPicPr>
        <p:blipFill>
          <a:blip r:embed="rId3">
            <a:alphaModFix/>
          </a:blip>
          <a:stretch>
            <a:fillRect/>
          </a:stretch>
        </p:blipFill>
        <p:spPr>
          <a:xfrm>
            <a:off x="0" y="0"/>
            <a:ext cx="9144000" cy="759150"/>
          </a:xfrm>
          <a:prstGeom prst="rect">
            <a:avLst/>
          </a:prstGeom>
          <a:noFill/>
          <a:ln>
            <a:noFill/>
          </a:ln>
        </p:spPr>
      </p:pic>
      <p:sp>
        <p:nvSpPr>
          <p:cNvPr id="318" name="Shape 318"/>
          <p:cNvSpPr txBox="1"/>
          <p:nvPr/>
        </p:nvSpPr>
        <p:spPr>
          <a:xfrm>
            <a:off x="40700" y="4047400"/>
            <a:ext cx="8641200" cy="1094700"/>
          </a:xfrm>
          <a:prstGeom prst="rect">
            <a:avLst/>
          </a:prstGeom>
          <a:noFill/>
          <a:ln>
            <a:noFill/>
          </a:ln>
        </p:spPr>
        <p:txBody>
          <a:bodyPr anchorCtr="0" anchor="t" bIns="91425" lIns="91425" rIns="91425" wrap="square" tIns="91425">
            <a:noAutofit/>
          </a:bodyPr>
          <a:lstStyle/>
          <a:p>
            <a:pPr lvl="0" rtl="0">
              <a:spcBef>
                <a:spcPts val="0"/>
              </a:spcBef>
              <a:buNone/>
            </a:pPr>
            <a:r>
              <a:rPr lang="en" sz="1600">
                <a:solidFill>
                  <a:srgbClr val="595959"/>
                </a:solidFill>
                <a:latin typeface="Proxima Nova"/>
                <a:ea typeface="Proxima Nova"/>
                <a:cs typeface="Proxima Nova"/>
                <a:sym typeface="Proxima Nova"/>
              </a:rPr>
              <a:t>Reference:</a:t>
            </a:r>
          </a:p>
          <a:p>
            <a:pPr lvl="0" rtl="0">
              <a:lnSpc>
                <a:spcPct val="100000"/>
              </a:lnSpc>
              <a:spcBef>
                <a:spcPts val="0"/>
              </a:spcBef>
              <a:buNone/>
            </a:pPr>
            <a:r>
              <a:rPr lang="en" sz="1600">
                <a:solidFill>
                  <a:srgbClr val="595959"/>
                </a:solidFill>
                <a:latin typeface="Proxima Nova"/>
                <a:ea typeface="Proxima Nova"/>
                <a:cs typeface="Proxima Nova"/>
                <a:sym typeface="Proxima Nova"/>
              </a:rPr>
              <a:t>https://crc.ku.edu/hpc/how-to#Script</a:t>
            </a:r>
          </a:p>
          <a:p>
            <a:pPr lvl="0" rtl="0">
              <a:lnSpc>
                <a:spcPct val="100000"/>
              </a:lnSpc>
              <a:spcBef>
                <a:spcPts val="0"/>
              </a:spcBef>
              <a:spcAft>
                <a:spcPts val="1600"/>
              </a:spcAft>
              <a:buClr>
                <a:schemeClr val="dk1"/>
              </a:buClr>
              <a:buSzPct val="91666"/>
              <a:buFont typeface="Arial"/>
              <a:buNone/>
            </a:pPr>
            <a:r>
              <a:rPr lang="en" sz="1200">
                <a:solidFill>
                  <a:schemeClr val="dk2"/>
                </a:solidFill>
              </a:rPr>
              <a:t>http://docs.adaptivecomputing.com/9-1-0/MWM/help.htm#topics/moabWorkloadManager/topics/moabCommands/commands/msub.html</a:t>
            </a: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2" name="Shape 322"/>
        <p:cNvGrpSpPr/>
        <p:nvPr/>
      </p:nvGrpSpPr>
      <p:grpSpPr>
        <a:xfrm>
          <a:off x="0" y="0"/>
          <a:ext cx="0" cy="0"/>
          <a:chOff x="0" y="0"/>
          <a:chExt cx="0" cy="0"/>
        </a:xfrm>
      </p:grpSpPr>
      <p:sp>
        <p:nvSpPr>
          <p:cNvPr id="323" name="Shape 323"/>
          <p:cNvSpPr txBox="1"/>
          <p:nvPr/>
        </p:nvSpPr>
        <p:spPr>
          <a:xfrm>
            <a:off x="6644275" y="47560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999999"/>
                </a:solidFill>
                <a:latin typeface="Proxima Nova"/>
                <a:ea typeface="Proxima Nova"/>
                <a:cs typeface="Proxima Nova"/>
                <a:sym typeface="Proxima Nova"/>
              </a:rPr>
              <a:t>KU Center for Research Computing</a:t>
            </a:r>
          </a:p>
        </p:txBody>
      </p:sp>
      <p:pic>
        <p:nvPicPr>
          <p:cNvPr descr="footer-single-image.png" id="324" name="Shape 324"/>
          <p:cNvPicPr preferRelativeResize="0"/>
          <p:nvPr/>
        </p:nvPicPr>
        <p:blipFill>
          <a:blip r:embed="rId3">
            <a:alphaModFix/>
          </a:blip>
          <a:stretch>
            <a:fillRect/>
          </a:stretch>
        </p:blipFill>
        <p:spPr>
          <a:xfrm>
            <a:off x="0" y="0"/>
            <a:ext cx="9144000" cy="759150"/>
          </a:xfrm>
          <a:prstGeom prst="rect">
            <a:avLst/>
          </a:prstGeom>
          <a:noFill/>
          <a:ln>
            <a:noFill/>
          </a:ln>
        </p:spPr>
      </p:pic>
      <p:sp>
        <p:nvSpPr>
          <p:cNvPr id="325" name="Shape 325"/>
          <p:cNvSpPr txBox="1"/>
          <p:nvPr>
            <p:ph type="title"/>
          </p:nvPr>
        </p:nvSpPr>
        <p:spPr>
          <a:xfrm>
            <a:off x="101000" y="896475"/>
            <a:ext cx="8520600" cy="572700"/>
          </a:xfrm>
          <a:prstGeom prst="rect">
            <a:avLst/>
          </a:prstGeom>
        </p:spPr>
        <p:txBody>
          <a:bodyPr anchorCtr="0" anchor="t" bIns="91425" lIns="91425" rIns="91425" wrap="square" tIns="91425">
            <a:noAutofit/>
          </a:bodyPr>
          <a:lstStyle/>
          <a:p>
            <a:pPr lvl="0" rtl="0">
              <a:spcBef>
                <a:spcPts val="0"/>
              </a:spcBef>
              <a:buNone/>
            </a:pPr>
            <a:r>
              <a:rPr lang="en">
                <a:latin typeface="Proxima Nova"/>
                <a:ea typeface="Proxima Nova"/>
                <a:cs typeface="Proxima Nova"/>
                <a:sym typeface="Proxima Nova"/>
              </a:rPr>
              <a:t>Viewpoint and RemoteViz</a:t>
            </a:r>
          </a:p>
        </p:txBody>
      </p:sp>
      <p:pic>
        <p:nvPicPr>
          <p:cNvPr descr="viewpoint.png" id="326" name="Shape 326"/>
          <p:cNvPicPr preferRelativeResize="0"/>
          <p:nvPr/>
        </p:nvPicPr>
        <p:blipFill>
          <a:blip r:embed="rId4">
            <a:alphaModFix/>
          </a:blip>
          <a:stretch>
            <a:fillRect/>
          </a:stretch>
        </p:blipFill>
        <p:spPr>
          <a:xfrm>
            <a:off x="1983350" y="2462000"/>
            <a:ext cx="5177299" cy="1110701"/>
          </a:xfrm>
          <a:prstGeom prst="rect">
            <a:avLst/>
          </a:prstGeom>
          <a:noFill/>
          <a:ln>
            <a:noFill/>
          </a:ln>
        </p:spPr>
      </p:pic>
      <p:sp>
        <p:nvSpPr>
          <p:cNvPr id="327" name="Shape 327"/>
          <p:cNvSpPr txBox="1"/>
          <p:nvPr/>
        </p:nvSpPr>
        <p:spPr>
          <a:xfrm>
            <a:off x="155400" y="4504400"/>
            <a:ext cx="8520600" cy="637800"/>
          </a:xfrm>
          <a:prstGeom prst="rect">
            <a:avLst/>
          </a:prstGeom>
          <a:noFill/>
          <a:ln>
            <a:noFill/>
          </a:ln>
        </p:spPr>
        <p:txBody>
          <a:bodyPr anchorCtr="0" anchor="t" bIns="91425" lIns="91425" rIns="91425" wrap="square" tIns="91425">
            <a:noAutofit/>
          </a:bodyPr>
          <a:lstStyle/>
          <a:p>
            <a:pPr lvl="0" rtl="0">
              <a:spcBef>
                <a:spcPts val="0"/>
              </a:spcBef>
              <a:buNone/>
            </a:pPr>
            <a:r>
              <a:rPr lang="en" sz="1600">
                <a:solidFill>
                  <a:srgbClr val="595959"/>
                </a:solidFill>
                <a:latin typeface="Proxima Nova"/>
                <a:ea typeface="Proxima Nova"/>
                <a:cs typeface="Proxima Nova"/>
                <a:sym typeface="Proxima Nova"/>
              </a:rPr>
              <a:t>Reference:</a:t>
            </a:r>
          </a:p>
          <a:p>
            <a:pPr lvl="0" rtl="0">
              <a:spcBef>
                <a:spcPts val="0"/>
              </a:spcBef>
              <a:buNone/>
            </a:pPr>
            <a:r>
              <a:rPr lang="en" sz="1600">
                <a:solidFill>
                  <a:srgbClr val="595959"/>
                </a:solidFill>
                <a:latin typeface="Proxima Nova"/>
                <a:ea typeface="Proxima Nova"/>
                <a:cs typeface="Proxima Nova"/>
                <a:sym typeface="Proxima Nova"/>
              </a:rPr>
              <a:t>https://crc.ku.edu/hpc/how-to#Viewpoint</a:t>
            </a: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1" name="Shape 331"/>
        <p:cNvGrpSpPr/>
        <p:nvPr/>
      </p:nvGrpSpPr>
      <p:grpSpPr>
        <a:xfrm>
          <a:off x="0" y="0"/>
          <a:ext cx="0" cy="0"/>
          <a:chOff x="0" y="0"/>
          <a:chExt cx="0" cy="0"/>
        </a:xfrm>
      </p:grpSpPr>
      <p:sp>
        <p:nvSpPr>
          <p:cNvPr id="332" name="Shape 332"/>
          <p:cNvSpPr txBox="1"/>
          <p:nvPr>
            <p:ph type="title"/>
          </p:nvPr>
        </p:nvSpPr>
        <p:spPr>
          <a:xfrm>
            <a:off x="311700" y="1130825"/>
            <a:ext cx="8520599" cy="593999"/>
          </a:xfrm>
          <a:prstGeom prst="rect">
            <a:avLst/>
          </a:prstGeom>
        </p:spPr>
        <p:txBody>
          <a:bodyPr anchorCtr="0" anchor="t" bIns="91425" lIns="91425" rIns="91425" wrap="square" tIns="91425">
            <a:noAutofit/>
          </a:bodyPr>
          <a:lstStyle/>
          <a:p>
            <a:pPr lvl="0">
              <a:spcBef>
                <a:spcPts val="0"/>
              </a:spcBef>
              <a:buNone/>
            </a:pPr>
            <a:r>
              <a:rPr lang="en"/>
              <a:t>Recap &amp; useful links</a:t>
            </a:r>
          </a:p>
        </p:txBody>
      </p:sp>
      <p:sp>
        <p:nvSpPr>
          <p:cNvPr id="333" name="Shape 333"/>
          <p:cNvSpPr txBox="1"/>
          <p:nvPr>
            <p:ph idx="1" type="body"/>
          </p:nvPr>
        </p:nvSpPr>
        <p:spPr>
          <a:xfrm>
            <a:off x="311700" y="1811975"/>
            <a:ext cx="8633100" cy="2817600"/>
          </a:xfrm>
          <a:prstGeom prst="rect">
            <a:avLst/>
          </a:prstGeom>
        </p:spPr>
        <p:txBody>
          <a:bodyPr anchorCtr="0" anchor="t" bIns="91425" lIns="91425" rIns="91425" wrap="square" tIns="91425">
            <a:noAutofit/>
          </a:bodyPr>
          <a:lstStyle/>
          <a:p>
            <a:pPr lvl="0">
              <a:spcBef>
                <a:spcPts val="0"/>
              </a:spcBef>
              <a:buClr>
                <a:schemeClr val="dk1"/>
              </a:buClr>
              <a:buSzPct val="61111"/>
              <a:buFont typeface="Arial"/>
              <a:buNone/>
            </a:pPr>
            <a:r>
              <a:rPr lang="en"/>
              <a:t>https://crc.ku.edu/hpc/access</a:t>
            </a:r>
          </a:p>
          <a:p>
            <a:pPr lvl="0">
              <a:spcBef>
                <a:spcPts val="0"/>
              </a:spcBef>
              <a:buNone/>
            </a:pPr>
            <a:r>
              <a:rPr lang="en"/>
              <a:t>https://crc.ku.edu/hpc/how-to</a:t>
            </a:r>
          </a:p>
          <a:p>
            <a:pPr lvl="0" rtl="0">
              <a:spcBef>
                <a:spcPts val="0"/>
              </a:spcBef>
              <a:buClr>
                <a:schemeClr val="dk1"/>
              </a:buClr>
              <a:buSzPct val="61111"/>
              <a:buFont typeface="Arial"/>
              <a:buNone/>
            </a:pPr>
            <a:r>
              <a:rPr lang="en"/>
              <a:t>https://crc.ku.edu/hpc/storage</a:t>
            </a:r>
          </a:p>
          <a:p>
            <a:pPr lvl="0">
              <a:spcBef>
                <a:spcPts val="0"/>
              </a:spcBef>
              <a:buNone/>
            </a:pPr>
            <a:r>
              <a:rPr lang="en" sz="1200"/>
              <a:t>http://docs.adaptivecomputing.com/9-1-0/MWM/help.htm#topics/moabWorkloadManager/topics/moabCommands/commands/msub.html</a:t>
            </a:r>
          </a:p>
        </p:txBody>
      </p:sp>
      <p:pic>
        <p:nvPicPr>
          <p:cNvPr descr="footer-single-image.png" id="334" name="Shape 334"/>
          <p:cNvPicPr preferRelativeResize="0"/>
          <p:nvPr/>
        </p:nvPicPr>
        <p:blipFill>
          <a:blip r:embed="rId3">
            <a:alphaModFix/>
          </a:blip>
          <a:stretch>
            <a:fillRect/>
          </a:stretch>
        </p:blipFill>
        <p:spPr>
          <a:xfrm>
            <a:off x="0" y="0"/>
            <a:ext cx="9144000" cy="759150"/>
          </a:xfrm>
          <a:prstGeom prst="rect">
            <a:avLst/>
          </a:prstGeom>
          <a:noFill/>
          <a:ln>
            <a:noFill/>
          </a:ln>
        </p:spPr>
      </p:pic>
      <p:sp>
        <p:nvSpPr>
          <p:cNvPr id="335" name="Shape 335"/>
          <p:cNvSpPr txBox="1"/>
          <p:nvPr/>
        </p:nvSpPr>
        <p:spPr>
          <a:xfrm>
            <a:off x="6644275" y="4756000"/>
            <a:ext cx="2430900" cy="309900"/>
          </a:xfrm>
          <a:prstGeom prst="rect">
            <a:avLst/>
          </a:prstGeom>
          <a:noFill/>
          <a:ln>
            <a:noFill/>
          </a:ln>
        </p:spPr>
        <p:txBody>
          <a:bodyPr anchorCtr="0" anchor="t" bIns="91425" lIns="91425" rIns="91425" wrap="square" tIns="91425">
            <a:noAutofit/>
          </a:bodyPr>
          <a:lstStyle/>
          <a:p>
            <a:pPr lvl="0" rtl="0">
              <a:spcBef>
                <a:spcPts val="0"/>
              </a:spcBef>
              <a:buNone/>
            </a:pPr>
            <a:r>
              <a:rPr lang="en" sz="1100">
                <a:solidFill>
                  <a:srgbClr val="999999"/>
                </a:solidFill>
                <a:latin typeface="Proxima Nova"/>
                <a:ea typeface="Proxima Nova"/>
                <a:cs typeface="Proxima Nova"/>
                <a:sym typeface="Proxima Nova"/>
              </a:rPr>
              <a:t>KU Center for Research Computing</a:t>
            </a: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9" name="Shape 339"/>
        <p:cNvGrpSpPr/>
        <p:nvPr/>
      </p:nvGrpSpPr>
      <p:grpSpPr>
        <a:xfrm>
          <a:off x="0" y="0"/>
          <a:ext cx="0" cy="0"/>
          <a:chOff x="0" y="0"/>
          <a:chExt cx="0" cy="0"/>
        </a:xfrm>
      </p:grpSpPr>
      <p:sp>
        <p:nvSpPr>
          <p:cNvPr id="340" name="Shape 340"/>
          <p:cNvSpPr txBox="1"/>
          <p:nvPr>
            <p:ph type="title"/>
          </p:nvPr>
        </p:nvSpPr>
        <p:spPr>
          <a:xfrm>
            <a:off x="311700" y="1130825"/>
            <a:ext cx="8520600" cy="594000"/>
          </a:xfrm>
          <a:prstGeom prst="rect">
            <a:avLst/>
          </a:prstGeom>
        </p:spPr>
        <p:txBody>
          <a:bodyPr anchorCtr="0" anchor="t" bIns="91425" lIns="91425" rIns="91425" wrap="square" tIns="91425">
            <a:noAutofit/>
          </a:bodyPr>
          <a:lstStyle/>
          <a:p>
            <a:pPr lvl="0" rtl="0">
              <a:spcBef>
                <a:spcPts val="0"/>
              </a:spcBef>
              <a:buNone/>
            </a:pPr>
            <a:r>
              <a:rPr lang="en"/>
              <a:t>Questions?</a:t>
            </a:r>
          </a:p>
        </p:txBody>
      </p:sp>
      <p:sp>
        <p:nvSpPr>
          <p:cNvPr id="341" name="Shape 341"/>
          <p:cNvSpPr txBox="1"/>
          <p:nvPr>
            <p:ph idx="1" type="body"/>
          </p:nvPr>
        </p:nvSpPr>
        <p:spPr>
          <a:xfrm>
            <a:off x="311700" y="1811980"/>
            <a:ext cx="8520600" cy="2170500"/>
          </a:xfrm>
          <a:prstGeom prst="rect">
            <a:avLst/>
          </a:prstGeom>
        </p:spPr>
        <p:txBody>
          <a:bodyPr anchorCtr="0" anchor="t" bIns="91425" lIns="91425" rIns="91425" wrap="square" tIns="91425">
            <a:noAutofit/>
          </a:bodyPr>
          <a:lstStyle/>
          <a:p>
            <a:pPr lvl="0">
              <a:spcBef>
                <a:spcPts val="0"/>
              </a:spcBef>
              <a:buNone/>
            </a:pPr>
            <a:r>
              <a:t/>
            </a:r>
            <a:endParaRPr/>
          </a:p>
          <a:p>
            <a:pPr lvl="0">
              <a:spcBef>
                <a:spcPts val="0"/>
              </a:spcBef>
              <a:buNone/>
            </a:pPr>
            <a:r>
              <a:rPr lang="en"/>
              <a:t>Find these slides at: </a:t>
            </a:r>
            <a:r>
              <a:rPr lang="en" u="sng">
                <a:solidFill>
                  <a:schemeClr val="hlink"/>
                </a:solidFill>
                <a:hlinkClick r:id="rId3"/>
              </a:rPr>
              <a:t>https://goo.gl/WC4qVx</a:t>
            </a:r>
          </a:p>
          <a:p>
            <a:pPr lvl="0">
              <a:spcBef>
                <a:spcPts val="0"/>
              </a:spcBef>
              <a:buNone/>
            </a:pPr>
            <a:r>
              <a:rPr lang="en"/>
              <a:t>Email us at </a:t>
            </a:r>
            <a:r>
              <a:rPr lang="en" u="sng">
                <a:solidFill>
                  <a:schemeClr val="hlink"/>
                </a:solidFill>
                <a:hlinkClick r:id="rId4"/>
              </a:rPr>
              <a:t>crchelp@ku.edu</a:t>
            </a:r>
          </a:p>
          <a:p>
            <a:pPr lvl="0" rtl="0">
              <a:spcBef>
                <a:spcPts val="0"/>
              </a:spcBef>
              <a:buNone/>
            </a:pPr>
            <a:r>
              <a:t/>
            </a:r>
            <a:endParaRPr/>
          </a:p>
        </p:txBody>
      </p:sp>
      <p:pic>
        <p:nvPicPr>
          <p:cNvPr descr="footer-single-image.png" id="342" name="Shape 342"/>
          <p:cNvPicPr preferRelativeResize="0"/>
          <p:nvPr/>
        </p:nvPicPr>
        <p:blipFill>
          <a:blip r:embed="rId5">
            <a:alphaModFix/>
          </a:blip>
          <a:stretch>
            <a:fillRect/>
          </a:stretch>
        </p:blipFill>
        <p:spPr>
          <a:xfrm>
            <a:off x="0" y="0"/>
            <a:ext cx="9144000" cy="7591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983ACD39509AC43B409D262583FE7FC" ma:contentTypeVersion="6" ma:contentTypeDescription="Create a new document." ma:contentTypeScope="" ma:versionID="db8302189f536c1329afdd74c29a9a2f">
  <xsd:schema xmlns:xsd="http://www.w3.org/2001/XMLSchema" xmlns:xs="http://www.w3.org/2001/XMLSchema" xmlns:p="http://schemas.microsoft.com/office/2006/metadata/properties" xmlns:ns2="3735cd0a-35e1-407d-9444-21890eaa4d7e" xmlns:ns3="a69ee865-e2a9-426a-8b72-a67dd8c23394" targetNamespace="http://schemas.microsoft.com/office/2006/metadata/properties" ma:root="true" ma:fieldsID="d6c04f204ee69f9dd3e52e935357b66f" ns2:_="" ns3:_="">
    <xsd:import namespace="3735cd0a-35e1-407d-9444-21890eaa4d7e"/>
    <xsd:import namespace="a69ee865-e2a9-426a-8b72-a67dd8c2339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35cd0a-35e1-407d-9444-21890eaa4d7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69ee865-e2a9-426a-8b72-a67dd8c23394"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FA52CE9-91B9-430B-866A-5949D3B99B77}"/>
</file>

<file path=customXml/itemProps2.xml><?xml version="1.0" encoding="utf-8"?>
<ds:datastoreItem xmlns:ds="http://schemas.openxmlformats.org/officeDocument/2006/customXml" ds:itemID="{8788AE9E-1FD9-4D41-88C2-E11DF311BE30}"/>
</file>

<file path=customXml/itemProps3.xml><?xml version="1.0" encoding="utf-8"?>
<ds:datastoreItem xmlns:ds="http://schemas.openxmlformats.org/officeDocument/2006/customXml" ds:itemID="{B1818CD6-0A04-4B79-BA0A-6A7AA0C5ECC5}"/>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0x0101004983ACD39509AC43B409D262583FE7FC</vt:lpwstr>
  </property>
</Properties>
</file>